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9" r:id="rId4"/>
    <p:sldId id="285" r:id="rId5"/>
    <p:sldId id="295" r:id="rId7"/>
    <p:sldId id="296" r:id="rId8"/>
  </p:sldIdLst>
  <p:sldSz cx="1219263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657" y="1143000"/>
            <a:ext cx="548668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221" y="1122363"/>
            <a:ext cx="91453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221" y="3602038"/>
            <a:ext cx="91453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6164" y="365125"/>
            <a:ext cx="2629281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321" y="365125"/>
            <a:ext cx="773542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71" y="1709738"/>
            <a:ext cx="1051712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71" y="4589463"/>
            <a:ext cx="1051712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21" y="1825625"/>
            <a:ext cx="51823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094" y="1825625"/>
            <a:ext cx="51823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365125"/>
            <a:ext cx="10517123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910" y="1681163"/>
            <a:ext cx="51585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910" y="2505075"/>
            <a:ext cx="5158534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094" y="1681163"/>
            <a:ext cx="51839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094" y="2505075"/>
            <a:ext cx="518393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457200"/>
            <a:ext cx="39328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939" y="987425"/>
            <a:ext cx="61730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10" y="2057400"/>
            <a:ext cx="39328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457200"/>
            <a:ext cx="39328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939" y="987425"/>
            <a:ext cx="617309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10" y="2057400"/>
            <a:ext cx="39328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21" y="365125"/>
            <a:ext cx="105171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21" y="1825625"/>
            <a:ext cx="105171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21" y="6356350"/>
            <a:ext cx="2743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185" y="6356350"/>
            <a:ext cx="4115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847" y="6356350"/>
            <a:ext cx="2743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object 3"/>
          <p:cNvSpPr/>
          <p:nvPr/>
        </p:nvSpPr>
        <p:spPr>
          <a:xfrm>
            <a:off x="0" y="0"/>
            <a:ext cx="7717155" cy="68586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文本框 4"/>
          <p:cNvSpPr txBox="1"/>
          <p:nvPr/>
        </p:nvSpPr>
        <p:spPr>
          <a:xfrm>
            <a:off x="7717155" y="2343785"/>
            <a:ext cx="447611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三期项目</a:t>
            </a:r>
            <a:r>
              <a:rPr lang="en-US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         </a:t>
            </a:r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招商点位</a:t>
            </a:r>
            <a:endParaRPr lang="zh-CN" altLang="en-US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89415" y="4127500"/>
            <a:ext cx="1562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latin typeface="方正小标宋简体" panose="02000000000000000000" charset="-122"/>
                <a:ea typeface="方正小标宋简体" panose="02000000000000000000" charset="-122"/>
              </a:rPr>
              <a:t>（国际</a:t>
            </a:r>
            <a:r>
              <a:rPr lang="zh-CN" altLang="en-US" b="1">
                <a:latin typeface="方正小标宋简体" panose="02000000000000000000" charset="-122"/>
                <a:ea typeface="方正小标宋简体" panose="02000000000000000000" charset="-122"/>
              </a:rPr>
              <a:t>有税）</a:t>
            </a:r>
            <a:endParaRPr lang="zh-CN" altLang="en-US" b="1"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2847340"/>
            <a:ext cx="2686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17.4M\22.8M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层</a:t>
            </a:r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  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国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际北禁区</a:t>
            </a:r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             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招商范围</a:t>
            </a:r>
            <a:endParaRPr lang="zh-CN" altLang="en-US" sz="2400" b="1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9860" y="273050"/>
            <a:ext cx="9362440" cy="616204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8091170" y="1976120"/>
            <a:ext cx="1987550" cy="939165"/>
          </a:xfrm>
          <a:prstGeom prst="roundRect">
            <a:avLst/>
          </a:prstGeom>
          <a:gradFill>
            <a:gsLst>
              <a:gs pos="100000">
                <a:srgbClr val="FE4444">
                  <a:alpha val="54000"/>
                </a:srgbClr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753110" y="3910965"/>
          <a:ext cx="7148195" cy="268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355"/>
                <a:gridCol w="1316355"/>
                <a:gridCol w="1316990"/>
                <a:gridCol w="1598295"/>
                <a:gridCol w="1600200"/>
              </a:tblGrid>
              <a:tr h="5562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标段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编号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面积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（平方米）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业态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经营范围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</a:tr>
              <a:tr h="5327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1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H17.4-001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154.5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餐饮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品牌餐饮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</a:tr>
              <a:tr h="533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H17.4-002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117.6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餐饮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品牌咖啡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</a:tr>
              <a:tr h="5327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3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H17.4-003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106.1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零售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特产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</a:tr>
              <a:tr h="533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4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H17.4-039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76.1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零售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品牌便利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360045"/>
            <a:ext cx="8914765" cy="35509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390" y="861695"/>
            <a:ext cx="2350135" cy="264350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20980" y="158750"/>
            <a:ext cx="7010400" cy="3678555"/>
            <a:chOff x="348" y="250"/>
            <a:chExt cx="11040" cy="5793"/>
          </a:xfrm>
        </p:grpSpPr>
        <p:sp>
          <p:nvSpPr>
            <p:cNvPr id="12" name="文本框 11"/>
            <p:cNvSpPr txBox="1"/>
            <p:nvPr/>
          </p:nvSpPr>
          <p:spPr>
            <a:xfrm>
              <a:off x="348" y="250"/>
              <a:ext cx="6541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主楼</a:t>
              </a:r>
              <a:r>
                <a:rPr lang="en-US" altLang="zh-CN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17.4M</a:t>
              </a:r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商业</a:t>
              </a:r>
              <a:r>
                <a:rPr lang="en-US" altLang="zh-CN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-</a:t>
              </a:r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禁区内（</a:t>
              </a:r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北国际</a:t>
              </a:r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出发）</a:t>
              </a:r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2677" y="3497"/>
              <a:ext cx="2697" cy="2546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8691" y="3497"/>
              <a:ext cx="2697" cy="2546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874" y="1227"/>
              <a:ext cx="4234" cy="2977"/>
            </a:xfrm>
            <a:prstGeom prst="rect">
              <a:avLst/>
            </a:prstGeom>
            <a:solidFill>
              <a:schemeClr val="bg2">
                <a:alpha val="72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6390" y="861695"/>
            <a:ext cx="2350135" cy="264350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575" y="158750"/>
            <a:ext cx="8914765" cy="3752215"/>
            <a:chOff x="45" y="250"/>
            <a:chExt cx="14039" cy="590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" y="567"/>
              <a:ext cx="14039" cy="559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48" y="250"/>
              <a:ext cx="6903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主楼</a:t>
              </a:r>
              <a:r>
                <a:rPr lang="en-US" altLang="zh-CN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17.4M</a:t>
              </a:r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服务柜台</a:t>
              </a:r>
              <a:r>
                <a:rPr lang="en-US" altLang="zh-CN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-</a:t>
              </a:r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禁区内（国际</a:t>
              </a:r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出发）</a:t>
              </a:r>
              <a:endParaRPr lang="zh-CN" altLang="en-US"/>
            </a:p>
          </p:txBody>
        </p:sp>
        <p:sp>
          <p:nvSpPr>
            <p:cNvPr id="2" name="任意多边形 1"/>
            <p:cNvSpPr/>
            <p:nvPr/>
          </p:nvSpPr>
          <p:spPr>
            <a:xfrm>
              <a:off x="11422" y="3600"/>
              <a:ext cx="279" cy="276"/>
            </a:xfrm>
            <a:custGeom>
              <a:avLst/>
              <a:gdLst>
                <a:gd name="connisteX0" fmla="*/ 9525 w 177165"/>
                <a:gd name="connsiteY0" fmla="*/ 0 h 175260"/>
                <a:gd name="connisteX1" fmla="*/ 0 w 177165"/>
                <a:gd name="connsiteY1" fmla="*/ 175260 h 175260"/>
                <a:gd name="connisteX2" fmla="*/ 177165 w 177165"/>
                <a:gd name="connsiteY2" fmla="*/ 168275 h 175260"/>
                <a:gd name="connisteX3" fmla="*/ 175260 w 177165"/>
                <a:gd name="connsiteY3" fmla="*/ 6985 h 175260"/>
                <a:gd name="connisteX4" fmla="*/ 9525 w 177165"/>
                <a:gd name="connsiteY4" fmla="*/ 0 h 17526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77165" h="175260">
                  <a:moveTo>
                    <a:pt x="9525" y="0"/>
                  </a:moveTo>
                  <a:lnTo>
                    <a:pt x="0" y="175260"/>
                  </a:lnTo>
                  <a:lnTo>
                    <a:pt x="177165" y="168275"/>
                  </a:lnTo>
                  <a:lnTo>
                    <a:pt x="175260" y="698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700" y="3029"/>
              <a:ext cx="1896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</a:rPr>
                <a:t>外币兑换</a:t>
              </a:r>
              <a:endParaRPr lang="zh-CN" altLang="en-US" sz="2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2365" y="3593"/>
              <a:ext cx="283" cy="200"/>
            </a:xfrm>
            <a:custGeom>
              <a:avLst/>
              <a:gdLst>
                <a:gd name="connisteX0" fmla="*/ 4445 w 179705"/>
                <a:gd name="connsiteY0" fmla="*/ 0 h 127000"/>
                <a:gd name="connisteX1" fmla="*/ 0 w 179705"/>
                <a:gd name="connsiteY1" fmla="*/ 120015 h 127000"/>
                <a:gd name="connisteX2" fmla="*/ 179705 w 179705"/>
                <a:gd name="connsiteY2" fmla="*/ 127000 h 127000"/>
                <a:gd name="connisteX3" fmla="*/ 179705 w 179705"/>
                <a:gd name="connsiteY3" fmla="*/ 0 h 127000"/>
                <a:gd name="connisteX4" fmla="*/ 4445 w 179705"/>
                <a:gd name="connsiteY4" fmla="*/ 0 h 1270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79705" h="127000">
                  <a:moveTo>
                    <a:pt x="4445" y="0"/>
                  </a:moveTo>
                  <a:lnTo>
                    <a:pt x="0" y="120015"/>
                  </a:lnTo>
                  <a:lnTo>
                    <a:pt x="179705" y="127000"/>
                  </a:lnTo>
                  <a:lnTo>
                    <a:pt x="179705" y="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02" y="3300"/>
              <a:ext cx="488" cy="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endParaRPr lang="zh-CN" altLang="en-US" sz="800" b="1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94435" y="1997710"/>
            <a:ext cx="7950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 b="1">
                <a:latin typeface="仿宋" panose="02010609060101010101" charset="-122"/>
                <a:ea typeface="仿宋" panose="02010609060101010101" charset="-122"/>
              </a:rPr>
              <a:t>离境退税</a:t>
            </a:r>
            <a:endParaRPr lang="zh-CN" altLang="en-US" sz="1200" b="1">
              <a:latin typeface="仿宋" panose="02010609060101010101" charset="-122"/>
              <a:ea typeface="仿宋" panose="02010609060101010101" charset="-122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3"/>
            </p:custDataLst>
          </p:nvPr>
        </p:nvGraphicFramePr>
        <p:xfrm>
          <a:off x="658495" y="4348480"/>
          <a:ext cx="7148195" cy="271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355"/>
                <a:gridCol w="1316355"/>
                <a:gridCol w="1316990"/>
                <a:gridCol w="1598295"/>
                <a:gridCol w="1600200"/>
              </a:tblGrid>
              <a:tr h="5562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标段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编号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面积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（平方米）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业态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经营范围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</a:tr>
              <a:tr h="5327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5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CA-7A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20.4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服务配套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外币兑换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240665" y="384175"/>
            <a:ext cx="9644380" cy="4438015"/>
            <a:chOff x="379" y="605"/>
            <a:chExt cx="15188" cy="698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9" y="605"/>
              <a:ext cx="15188" cy="6989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/>
          </p:nvSpPr>
          <p:spPr>
            <a:xfrm>
              <a:off x="1787" y="6013"/>
              <a:ext cx="288" cy="287"/>
            </a:xfrm>
            <a:custGeom>
              <a:avLst/>
              <a:gdLst>
                <a:gd name="connisteX0" fmla="*/ 24130 w 182880"/>
                <a:gd name="connsiteY0" fmla="*/ 0 h 182245"/>
                <a:gd name="connisteX1" fmla="*/ 0 w 182880"/>
                <a:gd name="connsiteY1" fmla="*/ 182245 h 182245"/>
                <a:gd name="connisteX2" fmla="*/ 173355 w 182880"/>
                <a:gd name="connsiteY2" fmla="*/ 177800 h 182245"/>
                <a:gd name="connisteX3" fmla="*/ 182880 w 182880"/>
                <a:gd name="connsiteY3" fmla="*/ 47625 h 182245"/>
                <a:gd name="connisteX4" fmla="*/ 24130 w 182880"/>
                <a:gd name="connsiteY4" fmla="*/ 0 h 1822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82880" h="182245">
                  <a:moveTo>
                    <a:pt x="24130" y="0"/>
                  </a:moveTo>
                  <a:lnTo>
                    <a:pt x="0" y="182245"/>
                  </a:lnTo>
                  <a:lnTo>
                    <a:pt x="173355" y="177800"/>
                  </a:lnTo>
                  <a:lnTo>
                    <a:pt x="182880" y="47625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" y="4935"/>
              <a:ext cx="1896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highlight>
                    <a:srgbClr val="C0C0C0"/>
                  </a:highlight>
                  <a:latin typeface="仿宋" panose="02010609060101010101" charset="-122"/>
                  <a:ea typeface="仿宋" panose="02010609060101010101" charset="-122"/>
                </a:rPr>
                <a:t>外币兑换</a:t>
              </a:r>
              <a:endParaRPr lang="zh-CN" altLang="en-US" sz="2000" b="1">
                <a:solidFill>
                  <a:srgbClr val="FF0000"/>
                </a:solidFill>
                <a:highlight>
                  <a:srgbClr val="C0C0C0"/>
                </a:highlight>
                <a:latin typeface="仿宋" panose="02010609060101010101" charset="-122"/>
                <a:ea typeface="仿宋" panose="02010609060101010101" charset="-122"/>
              </a:endParaRPr>
            </a:p>
          </p:txBody>
        </p:sp>
        <p:cxnSp>
          <p:nvCxnSpPr>
            <p:cNvPr id="5" name="直接箭头连接符 4"/>
            <p:cNvCxnSpPr>
              <a:stCxn id="4" idx="2"/>
            </p:cNvCxnSpPr>
            <p:nvPr/>
          </p:nvCxnSpPr>
          <p:spPr>
            <a:xfrm>
              <a:off x="1743" y="5563"/>
              <a:ext cx="127" cy="3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20980" y="158750"/>
            <a:ext cx="38639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主楼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6M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服务柜台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-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禁区外（荷花谷）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605" y="158750"/>
            <a:ext cx="2653030" cy="3569970"/>
          </a:xfrm>
          <a:prstGeom prst="rect">
            <a:avLst/>
          </a:prstGeom>
        </p:spPr>
      </p:pic>
      <p:graphicFrame>
        <p:nvGraphicFramePr>
          <p:cNvPr id="14" name="表格 13"/>
          <p:cNvGraphicFramePr/>
          <p:nvPr>
            <p:custDataLst>
              <p:tags r:id="rId3"/>
            </p:custDataLst>
          </p:nvPr>
        </p:nvGraphicFramePr>
        <p:xfrm>
          <a:off x="472440" y="5144135"/>
          <a:ext cx="7148195" cy="1111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355"/>
                <a:gridCol w="1316355"/>
                <a:gridCol w="1316990"/>
                <a:gridCol w="1598295"/>
                <a:gridCol w="1600200"/>
              </a:tblGrid>
              <a:tr h="5562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标段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编号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面积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（平方米）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业态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经营范围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</a:tr>
              <a:tr h="5327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6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CA-7B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15.2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服务配套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外币兑换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b1745a70-dc21-4597-9681-0532a8c98278}"/>
  <p:tag name="TABLE_ENDDRAG_ORIGIN_RECT" val="562*211"/>
  <p:tag name="TABLE_ENDDRAG_RECT" val="151*320*562*211"/>
</p:tagLst>
</file>

<file path=ppt/tags/tag2.xml><?xml version="1.0" encoding="utf-8"?>
<p:tagLst xmlns:p="http://schemas.openxmlformats.org/presentationml/2006/main">
  <p:tag name="KSO_WM_UNIT_TABLE_BEAUTIFY" val="smartTable{5328e5c8-e83a-4616-b97e-197c0636cc9f}"/>
</p:tagLst>
</file>

<file path=ppt/tags/tag3.xml><?xml version="1.0" encoding="utf-8"?>
<p:tagLst xmlns:p="http://schemas.openxmlformats.org/presentationml/2006/main">
  <p:tag name="KSO_WM_UNIT_TABLE_BEAUTIFY" val="smartTable{9b641261-3162-4602-9f8c-67584f1547fb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WPS 演示</Application>
  <PresentationFormat>宽屏</PresentationFormat>
  <Paragraphs>111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宋体</vt:lpstr>
      <vt:lpstr>Wingdings</vt:lpstr>
      <vt:lpstr>方正小标宋简体</vt:lpstr>
      <vt:lpstr>仿宋</vt:lpstr>
      <vt:lpstr>Calibri</vt:lpstr>
      <vt:lpstr>微软雅黑</vt:lpstr>
      <vt:lpstr>Arial Unicode MS</vt:lpstr>
      <vt:lpstr>仿宋_GB2312</vt:lpstr>
      <vt:lpstr>华文彩云</vt:lpstr>
      <vt:lpstr>等线</vt:lpstr>
      <vt:lpstr>方正楷体简体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叶方永</cp:lastModifiedBy>
  <cp:revision>77</cp:revision>
  <dcterms:created xsi:type="dcterms:W3CDTF">2021-10-06T14:04:00Z</dcterms:created>
  <dcterms:modified xsi:type="dcterms:W3CDTF">2022-03-30T01:34:54Z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74E2FBE0BCEC48DA96ED9891783810BA</vt:lpwstr>
  </property>
  <property fmtid="{D5CDD505-2E9C-101B-9397-08002B2CF9AE}" pid="3" name="KSOProductBuildVer">
    <vt:lpwstr>2052-11.1.0.11365</vt:lpwstr>
  </property>
</Properties>
</file>