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20" r:id="rId3"/>
    <p:sldId id="321" r:id="rId4"/>
    <p:sldId id="322" r:id="rId5"/>
    <p:sldId id="319" r:id="rId6"/>
    <p:sldId id="306" r:id="rId7"/>
    <p:sldId id="307" r:id="rId8"/>
    <p:sldId id="311" r:id="rId9"/>
    <p:sldId id="312" r:id="rId10"/>
    <p:sldId id="313" r:id="rId11"/>
    <p:sldId id="314" r:id="rId12"/>
    <p:sldId id="315" r:id="rId13"/>
    <p:sldId id="316" r:id="rId14"/>
    <p:sldId id="323" r:id="rId15"/>
    <p:sldId id="324" r:id="rId16"/>
    <p:sldId id="317" r:id="rId17"/>
    <p:sldId id="325" r:id="rId18"/>
    <p:sldId id="29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2022/2/8/Tue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7717155" y="2343785"/>
            <a:ext cx="447611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三期项目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        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招商点位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78447" y="412750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方正小标宋简体" panose="03000509000000000000" charset="-122"/>
                <a:ea typeface="方正小标宋简体" panose="03000509000000000000" charset="-122"/>
              </a:rPr>
              <a:t>（第二批 标段</a:t>
            </a:r>
            <a:r>
              <a:rPr lang="en-US" altLang="zh-CN" b="1" dirty="0">
                <a:latin typeface="方正小标宋简体" panose="03000509000000000000" charset="-122"/>
                <a:ea typeface="方正小标宋简体" panose="03000509000000000000" charset="-122"/>
              </a:rPr>
              <a:t>1-45</a:t>
            </a:r>
            <a:r>
              <a:rPr lang="zh-CN" altLang="en-US" b="1" dirty="0">
                <a:latin typeface="方正小标宋简体" panose="03000509000000000000" charset="-122"/>
                <a:ea typeface="方正小标宋简体" panose="03000509000000000000" charset="-122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" y="228132"/>
            <a:ext cx="11047790" cy="41863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59397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交通中心负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9M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261289" y="4271601"/>
          <a:ext cx="969835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GTC09-005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92.82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265.63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91.02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103.6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" y="228132"/>
            <a:ext cx="11047790" cy="41863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59397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交通中心负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9M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261289" y="4271601"/>
          <a:ext cx="8533765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GTC09-009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129.19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品类不限（重餐除外）</a:t>
                      </a:r>
                    </a:p>
                    <a:p>
                      <a:pPr algn="ctr">
                        <a:buNone/>
                      </a:pP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90.91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92.34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147.18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" y="228132"/>
            <a:ext cx="11047790" cy="41863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59397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交通中心负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9M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261289" y="4271601"/>
          <a:ext cx="8533765" cy="222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GTC09-013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313.54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80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182.36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80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90.31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45.07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" y="228132"/>
            <a:ext cx="11047790" cy="41863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59397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交通中心负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9M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261289" y="4271601"/>
          <a:ext cx="739215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8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GTC09-017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130.66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159.87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与网约候车室一并设计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GTC09-019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137.17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20.86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6" y="332266"/>
            <a:ext cx="11249074" cy="43806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33870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478448" y="4594799"/>
          <a:ext cx="8533765" cy="222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GTC6-01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10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176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204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137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200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50243" y="1004696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GTC6-01</a:t>
            </a:r>
          </a:p>
        </p:txBody>
      </p:sp>
      <p:sp>
        <p:nvSpPr>
          <p:cNvPr id="4" name="矩形 3"/>
          <p:cNvSpPr/>
          <p:nvPr/>
        </p:nvSpPr>
        <p:spPr>
          <a:xfrm>
            <a:off x="4591129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GTC6-02</a:t>
            </a:r>
          </a:p>
        </p:txBody>
      </p:sp>
      <p:sp>
        <p:nvSpPr>
          <p:cNvPr id="5" name="矩形 4"/>
          <p:cNvSpPr/>
          <p:nvPr/>
        </p:nvSpPr>
        <p:spPr>
          <a:xfrm>
            <a:off x="5584217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GTC6-03</a:t>
            </a:r>
          </a:p>
        </p:txBody>
      </p:sp>
      <p:sp>
        <p:nvSpPr>
          <p:cNvPr id="6" name="矩形 5"/>
          <p:cNvSpPr/>
          <p:nvPr/>
        </p:nvSpPr>
        <p:spPr>
          <a:xfrm>
            <a:off x="9473390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GTC6-04</a:t>
            </a:r>
          </a:p>
        </p:txBody>
      </p:sp>
      <p:sp>
        <p:nvSpPr>
          <p:cNvPr id="8" name="矩形 7"/>
          <p:cNvSpPr/>
          <p:nvPr/>
        </p:nvSpPr>
        <p:spPr>
          <a:xfrm>
            <a:off x="9473390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GTC6-05</a:t>
            </a:r>
          </a:p>
        </p:txBody>
      </p:sp>
      <p:sp>
        <p:nvSpPr>
          <p:cNvPr id="9" name="矩形 8"/>
          <p:cNvSpPr/>
          <p:nvPr/>
        </p:nvSpPr>
        <p:spPr>
          <a:xfrm>
            <a:off x="7719611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GTC6-06</a:t>
            </a:r>
          </a:p>
        </p:txBody>
      </p:sp>
      <p:sp>
        <p:nvSpPr>
          <p:cNvPr id="10" name="矩形 9"/>
          <p:cNvSpPr/>
          <p:nvPr/>
        </p:nvSpPr>
        <p:spPr>
          <a:xfrm>
            <a:off x="6983049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GTC6-07</a:t>
            </a:r>
          </a:p>
        </p:txBody>
      </p:sp>
      <p:sp>
        <p:nvSpPr>
          <p:cNvPr id="11" name="矩形 10"/>
          <p:cNvSpPr/>
          <p:nvPr/>
        </p:nvSpPr>
        <p:spPr>
          <a:xfrm>
            <a:off x="5584217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GTC6-08</a:t>
            </a:r>
          </a:p>
        </p:txBody>
      </p:sp>
      <p:sp>
        <p:nvSpPr>
          <p:cNvPr id="12" name="矩形 11"/>
          <p:cNvSpPr/>
          <p:nvPr/>
        </p:nvSpPr>
        <p:spPr>
          <a:xfrm>
            <a:off x="4591129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6" y="332266"/>
            <a:ext cx="11249074" cy="43806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33870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512736" y="4432883"/>
          <a:ext cx="782066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GTC6-05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75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214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699" marR="12699" marT="12699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GTC6-09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179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699" marR="12699" marT="12699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50243" y="1004696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GTC6-01</a:t>
            </a:r>
          </a:p>
        </p:txBody>
      </p:sp>
      <p:sp>
        <p:nvSpPr>
          <p:cNvPr id="4" name="矩形 3"/>
          <p:cNvSpPr/>
          <p:nvPr/>
        </p:nvSpPr>
        <p:spPr>
          <a:xfrm>
            <a:off x="4591129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GTC6-02</a:t>
            </a:r>
          </a:p>
        </p:txBody>
      </p:sp>
      <p:sp>
        <p:nvSpPr>
          <p:cNvPr id="5" name="矩形 4"/>
          <p:cNvSpPr/>
          <p:nvPr/>
        </p:nvSpPr>
        <p:spPr>
          <a:xfrm>
            <a:off x="5584217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GTC6-03</a:t>
            </a:r>
          </a:p>
        </p:txBody>
      </p:sp>
      <p:sp>
        <p:nvSpPr>
          <p:cNvPr id="6" name="矩形 5"/>
          <p:cNvSpPr/>
          <p:nvPr/>
        </p:nvSpPr>
        <p:spPr>
          <a:xfrm>
            <a:off x="9473390" y="2227008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GTC6-04</a:t>
            </a:r>
          </a:p>
        </p:txBody>
      </p:sp>
      <p:sp>
        <p:nvSpPr>
          <p:cNvPr id="8" name="矩形 7"/>
          <p:cNvSpPr/>
          <p:nvPr/>
        </p:nvSpPr>
        <p:spPr>
          <a:xfrm>
            <a:off x="9473390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GTC6-05</a:t>
            </a:r>
          </a:p>
        </p:txBody>
      </p:sp>
      <p:sp>
        <p:nvSpPr>
          <p:cNvPr id="9" name="矩形 8"/>
          <p:cNvSpPr/>
          <p:nvPr/>
        </p:nvSpPr>
        <p:spPr>
          <a:xfrm>
            <a:off x="7719611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GTC6-06</a:t>
            </a:r>
          </a:p>
        </p:txBody>
      </p:sp>
      <p:sp>
        <p:nvSpPr>
          <p:cNvPr id="10" name="矩形 9"/>
          <p:cNvSpPr/>
          <p:nvPr/>
        </p:nvSpPr>
        <p:spPr>
          <a:xfrm>
            <a:off x="6983049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GTC6-07</a:t>
            </a:r>
          </a:p>
        </p:txBody>
      </p:sp>
      <p:sp>
        <p:nvSpPr>
          <p:cNvPr id="11" name="矩形 10"/>
          <p:cNvSpPr/>
          <p:nvPr/>
        </p:nvSpPr>
        <p:spPr>
          <a:xfrm>
            <a:off x="5584217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GTC6-08</a:t>
            </a:r>
          </a:p>
        </p:txBody>
      </p:sp>
      <p:sp>
        <p:nvSpPr>
          <p:cNvPr id="12" name="矩形 11"/>
          <p:cNvSpPr/>
          <p:nvPr/>
        </p:nvSpPr>
        <p:spPr>
          <a:xfrm>
            <a:off x="4591129" y="3159774"/>
            <a:ext cx="736562" cy="279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/>
              <a:t>GTC6-09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522605"/>
            <a:ext cx="6993890" cy="4048760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121920" y="4830445"/>
          <a:ext cx="8790940" cy="170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GTC-01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112.45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品类不限（要求含轻餐、零售等，重餐除外）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32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GTC-02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80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</a:rPr>
                        <a:t>点位无固定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1288" y="124632"/>
            <a:ext cx="237871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0M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54570" y="1606550"/>
            <a:ext cx="854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GTC-01</a:t>
            </a:r>
          </a:p>
        </p:txBody>
      </p:sp>
      <p:sp>
        <p:nvSpPr>
          <p:cNvPr id="5" name="矩形 4"/>
          <p:cNvSpPr/>
          <p:nvPr/>
        </p:nvSpPr>
        <p:spPr>
          <a:xfrm>
            <a:off x="5393690" y="1724660"/>
            <a:ext cx="680085" cy="1219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3" idx="1"/>
            <a:endCxn id="5" idx="3"/>
          </p:cNvCxnSpPr>
          <p:nvPr/>
        </p:nvCxnSpPr>
        <p:spPr>
          <a:xfrm flipH="1" flipV="1">
            <a:off x="6073775" y="1785620"/>
            <a:ext cx="1280795" cy="5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7717155" y="2343785"/>
            <a:ext cx="447611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三期项目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        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</a:rPr>
              <a:t>招商点位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786462" y="4127500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方正小标宋简体" panose="03000509000000000000" charset="-122"/>
                <a:ea typeface="方正小标宋简体" panose="03000509000000000000" charset="-122"/>
              </a:rPr>
              <a:t>（行李打包</a:t>
            </a:r>
            <a:r>
              <a:rPr lang="en-US" altLang="zh-CN" b="1" dirty="0">
                <a:latin typeface="方正小标宋简体" panose="03000509000000000000" charset="-122"/>
                <a:ea typeface="方正小标宋简体" panose="03000509000000000000" charset="-122"/>
              </a:rPr>
              <a:t> </a:t>
            </a:r>
            <a:r>
              <a:rPr lang="zh-CN" altLang="en-US" b="1" dirty="0">
                <a:latin typeface="方正小标宋简体" panose="03000509000000000000" charset="-122"/>
                <a:ea typeface="方正小标宋简体" panose="03000509000000000000" charset="-122"/>
              </a:rPr>
              <a:t>标段</a:t>
            </a:r>
            <a:r>
              <a:rPr lang="en-US" altLang="zh-CN" b="1" dirty="0">
                <a:latin typeface="方正小标宋简体" panose="03000509000000000000" charset="-122"/>
                <a:ea typeface="方正小标宋简体" panose="03000509000000000000" charset="-122"/>
              </a:rPr>
              <a:t>46</a:t>
            </a:r>
            <a:r>
              <a:rPr lang="zh-CN" altLang="en-US" b="1" dirty="0">
                <a:latin typeface="方正小标宋简体" panose="03000509000000000000" charset="-122"/>
                <a:ea typeface="方正小标宋简体" panose="03000509000000000000" charset="-122"/>
              </a:rPr>
              <a:t>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240" y="497840"/>
            <a:ext cx="2771775" cy="3035300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264173"/>
              </p:ext>
            </p:extLst>
          </p:nvPr>
        </p:nvGraphicFramePr>
        <p:xfrm>
          <a:off x="152400" y="5093970"/>
          <a:ext cx="8534400" cy="127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33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业态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 dirty="0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CA-3-1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行李打包柜台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 b="1" dirty="0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CA-3-2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99695" y="61595"/>
            <a:ext cx="8639810" cy="4809490"/>
            <a:chOff x="157" y="97"/>
            <a:chExt cx="13606" cy="7574"/>
          </a:xfrm>
        </p:grpSpPr>
        <p:grpSp>
          <p:nvGrpSpPr>
            <p:cNvPr id="10" name="组合 9"/>
            <p:cNvGrpSpPr/>
            <p:nvPr/>
          </p:nvGrpSpPr>
          <p:grpSpPr>
            <a:xfrm>
              <a:off x="157" y="97"/>
              <a:ext cx="13606" cy="7574"/>
              <a:chOff x="0" y="0"/>
              <a:chExt cx="13606" cy="857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609"/>
                <a:ext cx="13606" cy="7964"/>
              </a:xfrm>
              <a:prstGeom prst="rect">
                <a:avLst/>
              </a:prstGeom>
            </p:spPr>
          </p:pic>
          <p:sp>
            <p:nvSpPr>
              <p:cNvPr id="3" name="圆角矩形 2"/>
              <p:cNvSpPr/>
              <p:nvPr/>
            </p:nvSpPr>
            <p:spPr>
              <a:xfrm>
                <a:off x="11274" y="7318"/>
                <a:ext cx="119" cy="11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0706" y="7745"/>
                <a:ext cx="1254" cy="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>
                    <a:highlight>
                      <a:srgbClr val="FFFF00"/>
                    </a:highlight>
                    <a:latin typeface="仿宋" panose="02010609060101010101" charset="-122"/>
                    <a:ea typeface="仿宋" panose="02010609060101010101" charset="-122"/>
                  </a:rPr>
                  <a:t>行李打包柜台</a:t>
                </a:r>
              </a:p>
            </p:txBody>
          </p:sp>
          <p:cxnSp>
            <p:nvCxnSpPr>
              <p:cNvPr id="5" name="直接箭头连接符 4"/>
              <p:cNvCxnSpPr>
                <a:stCxn id="3" idx="2"/>
                <a:endCxn id="4" idx="0"/>
              </p:cNvCxnSpPr>
              <p:nvPr/>
            </p:nvCxnSpPr>
            <p:spPr>
              <a:xfrm flipH="1">
                <a:off x="11333" y="7437"/>
                <a:ext cx="1" cy="3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任意多边形 5"/>
              <p:cNvSpPr/>
              <p:nvPr/>
            </p:nvSpPr>
            <p:spPr>
              <a:xfrm>
                <a:off x="29" y="2813"/>
                <a:ext cx="246" cy="228"/>
              </a:xfrm>
              <a:custGeom>
                <a:avLst/>
                <a:gdLst>
                  <a:gd name="connisteX0" fmla="*/ 0 w 156210"/>
                  <a:gd name="connsiteY0" fmla="*/ 33655 h 144780"/>
                  <a:gd name="connisteX1" fmla="*/ 79375 w 156210"/>
                  <a:gd name="connsiteY1" fmla="*/ 0 h 144780"/>
                  <a:gd name="connisteX2" fmla="*/ 156210 w 156210"/>
                  <a:gd name="connsiteY2" fmla="*/ 115570 h 144780"/>
                  <a:gd name="connisteX3" fmla="*/ 79375 w 156210"/>
                  <a:gd name="connsiteY3" fmla="*/ 144780 h 144780"/>
                  <a:gd name="connisteX4" fmla="*/ 0 w 156210"/>
                  <a:gd name="connsiteY4" fmla="*/ 33655 h 14478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156210" h="144780">
                    <a:moveTo>
                      <a:pt x="0" y="33655"/>
                    </a:moveTo>
                    <a:lnTo>
                      <a:pt x="79375" y="0"/>
                    </a:lnTo>
                    <a:lnTo>
                      <a:pt x="156210" y="115570"/>
                    </a:lnTo>
                    <a:lnTo>
                      <a:pt x="79375" y="144780"/>
                    </a:lnTo>
                    <a:lnTo>
                      <a:pt x="0" y="336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00" y="2175"/>
                <a:ext cx="1254" cy="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>
                    <a:highlight>
                      <a:srgbClr val="FFFF00"/>
                    </a:highlight>
                    <a:latin typeface="仿宋" panose="02010609060101010101" charset="-122"/>
                    <a:ea typeface="仿宋" panose="02010609060101010101" charset="-122"/>
                  </a:rPr>
                  <a:t>行李打包柜台</a:t>
                </a:r>
              </a:p>
            </p:txBody>
          </p:sp>
          <p:cxnSp>
            <p:nvCxnSpPr>
              <p:cNvPr id="8" name="直接箭头连接符 7"/>
              <p:cNvCxnSpPr/>
              <p:nvPr/>
            </p:nvCxnSpPr>
            <p:spPr>
              <a:xfrm flipH="1">
                <a:off x="245" y="2451"/>
                <a:ext cx="322" cy="4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245" y="0"/>
                <a:ext cx="6830" cy="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zh-CN" altLang="en-US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  <a:cs typeface="方正小标宋简体" panose="03000509000000000000" charset="-122"/>
                  </a:rPr>
                  <a:t>主楼</a:t>
                </a:r>
                <a:r>
                  <a:rPr lang="en-US" altLang="zh-CN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  <a:cs typeface="方正小标宋简体" panose="03000509000000000000" charset="-122"/>
                  </a:rPr>
                  <a:t>22.8M</a:t>
                </a:r>
                <a:r>
                  <a:rPr lang="zh-CN" altLang="en-US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  <a:cs typeface="方正小标宋简体" panose="03000509000000000000" charset="-122"/>
                  </a:rPr>
                  <a:t>商业</a:t>
                </a:r>
                <a:r>
                  <a:rPr lang="en-US" altLang="zh-CN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  <a:cs typeface="方正小标宋简体" panose="03000509000000000000" charset="-122"/>
                  </a:rPr>
                  <a:t>-</a:t>
                </a:r>
                <a:r>
                  <a:rPr lang="zh-CN" altLang="en-US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3000509000000000000" charset="-122"/>
                    <a:ea typeface="方正小标宋简体" panose="03000509000000000000" charset="-122"/>
                    <a:cs typeface="方正小标宋简体" panose="03000509000000000000" charset="-122"/>
                  </a:rPr>
                  <a:t>禁区外（出发公众）</a:t>
                </a: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24" y="2816"/>
              <a:ext cx="216" cy="132"/>
            </a:xfrm>
            <a:custGeom>
              <a:avLst/>
              <a:gdLst>
                <a:gd name="connisteX0" fmla="*/ 21590 w 137160"/>
                <a:gd name="connsiteY0" fmla="*/ 0 h 83820"/>
                <a:gd name="connisteX1" fmla="*/ 0 w 137160"/>
                <a:gd name="connsiteY1" fmla="*/ 46990 h 83820"/>
                <a:gd name="connisteX2" fmla="*/ 114935 w 137160"/>
                <a:gd name="connsiteY2" fmla="*/ 83820 h 83820"/>
                <a:gd name="connisteX3" fmla="*/ 137160 w 137160"/>
                <a:gd name="connsiteY3" fmla="*/ 46990 h 83820"/>
                <a:gd name="connisteX4" fmla="*/ 137160 w 137160"/>
                <a:gd name="connsiteY4" fmla="*/ 37465 h 83820"/>
                <a:gd name="connisteX5" fmla="*/ 21590 w 137160"/>
                <a:gd name="connsiteY5" fmla="*/ 0 h 838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137160" h="83820">
                  <a:moveTo>
                    <a:pt x="21590" y="0"/>
                  </a:moveTo>
                  <a:lnTo>
                    <a:pt x="0" y="46990"/>
                  </a:lnTo>
                  <a:lnTo>
                    <a:pt x="114935" y="83820"/>
                  </a:lnTo>
                  <a:lnTo>
                    <a:pt x="137160" y="46990"/>
                  </a:lnTo>
                  <a:lnTo>
                    <a:pt x="137160" y="37465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6" y="3110"/>
              <a:ext cx="932" cy="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b="1">
                  <a:highlight>
                    <a:srgbClr val="FFFF00"/>
                  </a:highlight>
                  <a:latin typeface="仿宋" panose="02010609060101010101" charset="-122"/>
                  <a:ea typeface="仿宋" panose="02010609060101010101" charset="-122"/>
                </a:rPr>
                <a:t>离境退税</a:t>
              </a:r>
            </a:p>
          </p:txBody>
        </p:sp>
        <p:cxnSp>
          <p:nvCxnSpPr>
            <p:cNvPr id="16" name="直接箭头连接符 15"/>
            <p:cNvCxnSpPr>
              <a:stCxn id="12" idx="2"/>
              <a:endCxn id="13" idx="0"/>
            </p:cNvCxnSpPr>
            <p:nvPr/>
          </p:nvCxnSpPr>
          <p:spPr>
            <a:xfrm flipH="1">
              <a:off x="632" y="2948"/>
              <a:ext cx="73" cy="1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32740" y="965200"/>
            <a:ext cx="1007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方正小标宋简体" panose="03000509000000000000" charset="-122"/>
                <a:ea typeface="方正小标宋简体" panose="03000509000000000000" charset="-122"/>
              </a:rPr>
              <a:t>CA-3-1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92595" y="4566285"/>
            <a:ext cx="1007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方正小标宋简体" panose="03000509000000000000" charset="-122"/>
                <a:ea typeface="方正小标宋简体" panose="03000509000000000000" charset="-122"/>
              </a:rPr>
              <a:t>CA-3-2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86685" y="422910"/>
            <a:ext cx="9112250" cy="601218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199755" y="2301875"/>
            <a:ext cx="1482090" cy="653415"/>
          </a:xfrm>
          <a:prstGeom prst="roundRect">
            <a:avLst/>
          </a:prstGeom>
          <a:gradFill>
            <a:gsLst>
              <a:gs pos="100000">
                <a:srgbClr val="FE4444">
                  <a:alpha val="50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847340"/>
            <a:ext cx="2686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层国内北禁区</a:t>
            </a:r>
            <a:r>
              <a:rPr lang="en-US" altLang="zh-CN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 </a:t>
            </a:r>
            <a:endParaRPr lang="zh-CN" altLang="en-US" sz="2400" b="1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72575" y="3792855"/>
            <a:ext cx="229870" cy="267970"/>
          </a:xfrm>
          <a:prstGeom prst="roundRect">
            <a:avLst/>
          </a:prstGeom>
          <a:gradFill>
            <a:gsLst>
              <a:gs pos="100000">
                <a:srgbClr val="E30000">
                  <a:alpha val="45000"/>
                </a:srgbClr>
              </a:gs>
              <a:gs pos="100000">
                <a:srgbClr val="760303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900" y="3560445"/>
            <a:ext cx="2709545" cy="2760345"/>
          </a:xfrm>
          <a:prstGeom prst="rect">
            <a:avLst/>
          </a:prstGeom>
        </p:spPr>
      </p:pic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0985" y="548640"/>
            <a:ext cx="7654925" cy="3524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985" y="124460"/>
            <a:ext cx="376047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禁区内（国内北）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480" y="523240"/>
            <a:ext cx="4290695" cy="243713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662545" y="1524000"/>
            <a:ext cx="524510" cy="263525"/>
          </a:xfrm>
          <a:custGeom>
            <a:avLst/>
            <a:gdLst>
              <a:gd name="connisteX0" fmla="*/ 6350 w 524510"/>
              <a:gd name="connsiteY0" fmla="*/ 0 h 263525"/>
              <a:gd name="connisteX1" fmla="*/ 0 w 524510"/>
              <a:gd name="connsiteY1" fmla="*/ 65405 h 263525"/>
              <a:gd name="connisteX2" fmla="*/ 3175 w 524510"/>
              <a:gd name="connsiteY2" fmla="*/ 130175 h 263525"/>
              <a:gd name="connisteX3" fmla="*/ 3175 w 524510"/>
              <a:gd name="connsiteY3" fmla="*/ 195580 h 263525"/>
              <a:gd name="connisteX4" fmla="*/ 0 w 524510"/>
              <a:gd name="connsiteY4" fmla="*/ 263525 h 263525"/>
              <a:gd name="connisteX5" fmla="*/ 524510 w 524510"/>
              <a:gd name="connsiteY5" fmla="*/ 263525 h 263525"/>
              <a:gd name="connisteX6" fmla="*/ 524510 w 524510"/>
              <a:gd name="connsiteY6" fmla="*/ 97790 h 263525"/>
              <a:gd name="connisteX7" fmla="*/ 6350 w 524510"/>
              <a:gd name="connsiteY7" fmla="*/ 0 h 2635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24510" h="263525">
                <a:moveTo>
                  <a:pt x="6350" y="0"/>
                </a:moveTo>
                <a:lnTo>
                  <a:pt x="0" y="65405"/>
                </a:lnTo>
                <a:lnTo>
                  <a:pt x="3175" y="130175"/>
                </a:lnTo>
                <a:lnTo>
                  <a:pt x="3175" y="195580"/>
                </a:lnTo>
                <a:lnTo>
                  <a:pt x="0" y="263525"/>
                </a:lnTo>
                <a:lnTo>
                  <a:pt x="524510" y="263525"/>
                </a:lnTo>
                <a:lnTo>
                  <a:pt x="524510" y="9779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23250" y="1367790"/>
            <a:ext cx="556260" cy="469265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33335" y="1367790"/>
            <a:ext cx="603885" cy="469265"/>
          </a:xfrm>
          <a:prstGeom prst="rect">
            <a:avLst/>
          </a:prstGeom>
          <a:noFill/>
          <a:ln w="539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表格 36"/>
          <p:cNvGraphicFramePr/>
          <p:nvPr>
            <p:custDataLst>
              <p:tags r:id="rId2"/>
            </p:custDataLst>
          </p:nvPr>
        </p:nvGraphicFramePr>
        <p:xfrm>
          <a:off x="335280" y="4098290"/>
          <a:ext cx="7467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排烟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H6-008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168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品牌零售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H6-009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117.5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H6-034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110.5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H6-035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138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H6-029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105.1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102.8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6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H6-003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177.6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品牌餐饮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130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16000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900" y="3560445"/>
            <a:ext cx="2709545" cy="2760345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514350" y="4152265"/>
          <a:ext cx="7467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排烟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XH6-004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47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品牌甜品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品牌包装食品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10KW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仿宋" panose="02010609060101010101" charset="-122"/>
                          <a:ea typeface="仿宋" panose="02010609060101010101" charset="-122"/>
                        </a:rPr>
                        <a:t>与</a:t>
                      </a: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H6-004</a:t>
                      </a:r>
                      <a:r>
                        <a:rPr lang="zh-CN" altLang="en-US" sz="1200">
                          <a:latin typeface="仿宋" panose="02010609060101010101" charset="-122"/>
                          <a:ea typeface="仿宋" panose="02010609060101010101" charset="-122"/>
                        </a:rPr>
                        <a:t>共享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XH6-001-A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品牌零售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XH6-001-B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品牌零售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XH6-001-C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品牌零售</a:t>
                      </a: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10397490" y="21590"/>
            <a:ext cx="12230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XH6-001-C</a:t>
            </a:r>
            <a:endParaRPr lang="zh-CN" altLang="en-US"/>
          </a:p>
        </p:txBody>
      </p:sp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0985" y="548640"/>
            <a:ext cx="7654925" cy="3524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0985" y="124460"/>
            <a:ext cx="376047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禁区内（国内北）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480" y="523240"/>
            <a:ext cx="4290695" cy="243713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662545" y="1524000"/>
            <a:ext cx="524510" cy="263525"/>
          </a:xfrm>
          <a:custGeom>
            <a:avLst/>
            <a:gdLst>
              <a:gd name="connisteX0" fmla="*/ 6350 w 524510"/>
              <a:gd name="connsiteY0" fmla="*/ 0 h 263525"/>
              <a:gd name="connisteX1" fmla="*/ 0 w 524510"/>
              <a:gd name="connsiteY1" fmla="*/ 65405 h 263525"/>
              <a:gd name="connisteX2" fmla="*/ 3175 w 524510"/>
              <a:gd name="connsiteY2" fmla="*/ 130175 h 263525"/>
              <a:gd name="connisteX3" fmla="*/ 3175 w 524510"/>
              <a:gd name="connsiteY3" fmla="*/ 195580 h 263525"/>
              <a:gd name="connisteX4" fmla="*/ 0 w 524510"/>
              <a:gd name="connsiteY4" fmla="*/ 263525 h 263525"/>
              <a:gd name="connisteX5" fmla="*/ 524510 w 524510"/>
              <a:gd name="connsiteY5" fmla="*/ 263525 h 263525"/>
              <a:gd name="connisteX6" fmla="*/ 524510 w 524510"/>
              <a:gd name="connsiteY6" fmla="*/ 97790 h 263525"/>
              <a:gd name="connisteX7" fmla="*/ 6350 w 524510"/>
              <a:gd name="connsiteY7" fmla="*/ 0 h 2635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24510" h="263525">
                <a:moveTo>
                  <a:pt x="6350" y="0"/>
                </a:moveTo>
                <a:lnTo>
                  <a:pt x="0" y="65405"/>
                </a:lnTo>
                <a:lnTo>
                  <a:pt x="3175" y="130175"/>
                </a:lnTo>
                <a:lnTo>
                  <a:pt x="3175" y="195580"/>
                </a:lnTo>
                <a:lnTo>
                  <a:pt x="0" y="263525"/>
                </a:lnTo>
                <a:lnTo>
                  <a:pt x="524510" y="263525"/>
                </a:lnTo>
                <a:lnTo>
                  <a:pt x="524510" y="97790"/>
                </a:lnTo>
                <a:lnTo>
                  <a:pt x="635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223250" y="1367790"/>
            <a:ext cx="556260" cy="469265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33335" y="1367790"/>
            <a:ext cx="603885" cy="469265"/>
          </a:xfrm>
          <a:prstGeom prst="rect">
            <a:avLst/>
          </a:prstGeom>
          <a:noFill/>
          <a:ln w="539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30" y="2605405"/>
            <a:ext cx="2114550" cy="127698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1732915" y="1753235"/>
            <a:ext cx="1099185" cy="781685"/>
          </a:xfrm>
          <a:prstGeom prst="straightConnector1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81710" y="3315335"/>
            <a:ext cx="14281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XH6-004</a:t>
            </a:r>
            <a:endParaRPr lang="en-US" altLang="en-US" sz="10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270" y="580390"/>
            <a:ext cx="3304540" cy="1834515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H="1">
            <a:off x="9676130" y="1306830"/>
            <a:ext cx="4445" cy="560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199370" y="1397635"/>
            <a:ext cx="0" cy="4692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5400000">
            <a:off x="8369300" y="2330450"/>
            <a:ext cx="1659890" cy="753745"/>
          </a:xfrm>
          <a:prstGeom prst="bentConnector3">
            <a:avLst>
              <a:gd name="adj1" fmla="val 50019"/>
            </a:avLst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237220" y="3560445"/>
            <a:ext cx="12230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XH6-001-A</a:t>
            </a:r>
            <a:endParaRPr lang="zh-CN" altLang="en-US"/>
          </a:p>
        </p:txBody>
      </p:sp>
      <p:cxnSp>
        <p:nvCxnSpPr>
          <p:cNvPr id="23" name="肘形连接符 22"/>
          <p:cNvCxnSpPr/>
          <p:nvPr/>
        </p:nvCxnSpPr>
        <p:spPr>
          <a:xfrm rot="5400000" flipV="1">
            <a:off x="9254490" y="2658110"/>
            <a:ext cx="1572260" cy="11430"/>
          </a:xfrm>
          <a:prstGeom prst="bentConnector3">
            <a:avLst>
              <a:gd name="adj1" fmla="val 50040"/>
            </a:avLst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592945" y="3449955"/>
            <a:ext cx="1736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XH6-001-B</a:t>
            </a:r>
            <a:endParaRPr lang="zh-CN" altLang="en-US"/>
          </a:p>
        </p:txBody>
      </p:sp>
      <p:cxnSp>
        <p:nvCxnSpPr>
          <p:cNvPr id="25" name="肘形连接符 24"/>
          <p:cNvCxnSpPr/>
          <p:nvPr/>
        </p:nvCxnSpPr>
        <p:spPr>
          <a:xfrm rot="16200000">
            <a:off x="10231120" y="643255"/>
            <a:ext cx="1102995" cy="49149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7851140" y="1146175"/>
            <a:ext cx="567690" cy="32766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408940" y="4098290"/>
          <a:ext cx="9027160" cy="247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排烟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H6-036-A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156.2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零售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（书店优先）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H6-036-B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零售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H6-036-C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60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品牌零售（黄金珠宝、国际精品手表）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H6-037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184.75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单一直营品牌数码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910" y="3835400"/>
            <a:ext cx="2709545" cy="2760345"/>
          </a:xfrm>
          <a:prstGeom prst="rect">
            <a:avLst/>
          </a:prstGeom>
        </p:spPr>
      </p:pic>
      <p:pic>
        <p:nvPicPr>
          <p:cNvPr id="34" name="图片 33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3670" y="523240"/>
            <a:ext cx="7654925" cy="35242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53670" y="124460"/>
            <a:ext cx="376047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禁区内（国内北）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570605" y="2832100"/>
            <a:ext cx="309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0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59635" y="1283335"/>
            <a:ext cx="33655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10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5715000" y="2245360"/>
            <a:ext cx="786130" cy="877570"/>
          </a:xfrm>
          <a:custGeom>
            <a:avLst/>
            <a:gdLst>
              <a:gd name="connisteX0" fmla="*/ 0 w 786130"/>
              <a:gd name="connsiteY0" fmla="*/ 873125 h 877570"/>
              <a:gd name="connisteX1" fmla="*/ 786130 w 786130"/>
              <a:gd name="connsiteY1" fmla="*/ 877570 h 877570"/>
              <a:gd name="connisteX2" fmla="*/ 781685 w 786130"/>
              <a:gd name="connsiteY2" fmla="*/ 662305 h 877570"/>
              <a:gd name="connisteX3" fmla="*/ 587375 w 786130"/>
              <a:gd name="connsiteY3" fmla="*/ 666115 h 877570"/>
              <a:gd name="connisteX4" fmla="*/ 585470 w 786130"/>
              <a:gd name="connsiteY4" fmla="*/ 496570 h 877570"/>
              <a:gd name="connisteX5" fmla="*/ 784225 w 786130"/>
              <a:gd name="connsiteY5" fmla="*/ 496570 h 877570"/>
              <a:gd name="connisteX6" fmla="*/ 784225 w 786130"/>
              <a:gd name="connsiteY6" fmla="*/ 142875 h 877570"/>
              <a:gd name="connisteX7" fmla="*/ 655955 w 786130"/>
              <a:gd name="connsiteY7" fmla="*/ 139065 h 877570"/>
              <a:gd name="connisteX8" fmla="*/ 659765 w 786130"/>
              <a:gd name="connsiteY8" fmla="*/ 86995 h 877570"/>
              <a:gd name="connisteX9" fmla="*/ 616585 w 786130"/>
              <a:gd name="connsiteY9" fmla="*/ 85090 h 877570"/>
              <a:gd name="connisteX10" fmla="*/ 614680 w 786130"/>
              <a:gd name="connsiteY10" fmla="*/ 64135 h 877570"/>
              <a:gd name="connisteX11" fmla="*/ 560705 w 786130"/>
              <a:gd name="connsiteY11" fmla="*/ 66675 h 877570"/>
              <a:gd name="connisteX12" fmla="*/ 516890 w 786130"/>
              <a:gd name="connsiteY12" fmla="*/ 0 h 877570"/>
              <a:gd name="connisteX13" fmla="*/ 360045 w 786130"/>
              <a:gd name="connsiteY13" fmla="*/ 126365 h 877570"/>
              <a:gd name="connisteX14" fmla="*/ 314325 w 786130"/>
              <a:gd name="connsiteY14" fmla="*/ 178435 h 877570"/>
              <a:gd name="connisteX15" fmla="*/ 260985 w 786130"/>
              <a:gd name="connsiteY15" fmla="*/ 246380 h 877570"/>
              <a:gd name="connisteX16" fmla="*/ 179705 w 786130"/>
              <a:gd name="connsiteY16" fmla="*/ 362585 h 877570"/>
              <a:gd name="connisteX17" fmla="*/ 111760 w 786130"/>
              <a:gd name="connsiteY17" fmla="*/ 484505 h 877570"/>
              <a:gd name="connisteX18" fmla="*/ 70485 w 786130"/>
              <a:gd name="connsiteY18" fmla="*/ 583565 h 877570"/>
              <a:gd name="connisteX19" fmla="*/ 26670 w 786130"/>
              <a:gd name="connsiteY19" fmla="*/ 711835 h 877570"/>
              <a:gd name="connisteX20" fmla="*/ 0 w 786130"/>
              <a:gd name="connsiteY20" fmla="*/ 873125 h 8775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</a:cxnLst>
            <a:rect l="l" t="t" r="r" b="b"/>
            <a:pathLst>
              <a:path w="786130" h="877570">
                <a:moveTo>
                  <a:pt x="0" y="873125"/>
                </a:moveTo>
                <a:lnTo>
                  <a:pt x="786130" y="877570"/>
                </a:lnTo>
                <a:lnTo>
                  <a:pt x="781685" y="662305"/>
                </a:lnTo>
                <a:lnTo>
                  <a:pt x="587375" y="666115"/>
                </a:lnTo>
                <a:lnTo>
                  <a:pt x="585470" y="496570"/>
                </a:lnTo>
                <a:lnTo>
                  <a:pt x="784225" y="496570"/>
                </a:lnTo>
                <a:lnTo>
                  <a:pt x="784225" y="142875"/>
                </a:lnTo>
                <a:lnTo>
                  <a:pt x="655955" y="139065"/>
                </a:lnTo>
                <a:lnTo>
                  <a:pt x="659765" y="86995"/>
                </a:lnTo>
                <a:lnTo>
                  <a:pt x="616585" y="85090"/>
                </a:lnTo>
                <a:lnTo>
                  <a:pt x="614680" y="64135"/>
                </a:lnTo>
                <a:lnTo>
                  <a:pt x="560705" y="66675"/>
                </a:lnTo>
                <a:lnTo>
                  <a:pt x="516890" y="0"/>
                </a:lnTo>
                <a:lnTo>
                  <a:pt x="360045" y="126365"/>
                </a:lnTo>
                <a:lnTo>
                  <a:pt x="314325" y="178435"/>
                </a:lnTo>
                <a:lnTo>
                  <a:pt x="260985" y="246380"/>
                </a:lnTo>
                <a:lnTo>
                  <a:pt x="179705" y="362585"/>
                </a:lnTo>
                <a:lnTo>
                  <a:pt x="111760" y="484505"/>
                </a:lnTo>
                <a:lnTo>
                  <a:pt x="70485" y="583565"/>
                </a:lnTo>
                <a:lnTo>
                  <a:pt x="26670" y="711835"/>
                </a:lnTo>
                <a:lnTo>
                  <a:pt x="0" y="873125"/>
                </a:lnTo>
                <a:close/>
              </a:path>
            </a:pathLst>
          </a:custGeom>
          <a:solidFill>
            <a:schemeClr val="accent6">
              <a:alpha val="64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6002655" y="2504440"/>
            <a:ext cx="33655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10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140" y="523240"/>
            <a:ext cx="2616200" cy="28384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18395" y="2504440"/>
            <a:ext cx="571500" cy="668655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15045" y="2654300"/>
            <a:ext cx="1306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方正小标宋简体" panose="03000509000000000000" charset="-122"/>
                <a:ea typeface="方正小标宋简体" panose="03000509000000000000" charset="-122"/>
              </a:rPr>
              <a:t>H6-036-A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37905" y="2036445"/>
            <a:ext cx="1290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方正小标宋简体" panose="03000509000000000000" charset="-122"/>
                <a:ea typeface="方正小标宋简体" panose="03000509000000000000" charset="-122"/>
              </a:rPr>
              <a:t>H6-036-B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96120" y="1099820"/>
            <a:ext cx="10344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方正小标宋简体" panose="03000509000000000000" charset="-122"/>
                <a:ea typeface="方正小标宋简体" panose="03000509000000000000" charset="-122"/>
              </a:rPr>
              <a:t>H6-037</a:t>
            </a:r>
          </a:p>
        </p:txBody>
      </p:sp>
      <p:cxnSp>
        <p:nvCxnSpPr>
          <p:cNvPr id="9" name="直接箭头连接符 8"/>
          <p:cNvCxnSpPr>
            <a:stCxn id="71" idx="5"/>
          </p:cNvCxnSpPr>
          <p:nvPr/>
        </p:nvCxnSpPr>
        <p:spPr>
          <a:xfrm flipV="1">
            <a:off x="6499225" y="1986915"/>
            <a:ext cx="1504950" cy="75501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822690" y="1713865"/>
            <a:ext cx="524510" cy="294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357995" y="1680845"/>
            <a:ext cx="349885" cy="327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723630" y="1494155"/>
            <a:ext cx="10166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>
                <a:latin typeface="方正小标宋简体" panose="03000509000000000000" charset="-122"/>
                <a:ea typeface="方正小标宋简体" panose="03000509000000000000" charset="-122"/>
                <a:sym typeface="+mn-ea"/>
              </a:rPr>
              <a:t>H6-036-C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0M</a:t>
            </a:r>
            <a:r>
              <a:rPr lang="zh-CN" altLang="en-US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层国际</a:t>
            </a:r>
            <a:endParaRPr lang="en-US" altLang="zh-CN" sz="2400" b="1">
              <a:latin typeface="方正小标宋简体" panose="03000509000000000000" charset="-122"/>
              <a:ea typeface="方正小标宋简体" panose="03000509000000000000" charset="-122"/>
              <a:cs typeface="方正小标宋简体" panose="03000509000000000000" charset="-122"/>
            </a:endParaRPr>
          </a:p>
          <a:p>
            <a:pPr algn="ctr"/>
            <a:r>
              <a:rPr lang="zh-CN" altLang="en-US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招商范围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728345"/>
            <a:ext cx="9051290" cy="543687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8658860" y="2128520"/>
            <a:ext cx="884555" cy="393065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"/>
            <a:ext cx="10669905" cy="2473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0980" y="158750"/>
            <a:ext cx="4613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主楼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0M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商业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-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  <a:sym typeface="+mn-ea"/>
              </a:rPr>
              <a:t>禁区内（北国内出发远机位）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920" y="3037205"/>
            <a:ext cx="2448560" cy="2850515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324485" y="3898265"/>
          <a:ext cx="8534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排烟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3000509000000000000" charset="-122"/>
                        <a:ea typeface="方正小标宋简体" panose="03000509000000000000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HO-001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164.1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综合店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70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8" y="2847370"/>
            <a:ext cx="2685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</a:t>
            </a:r>
          </a:p>
          <a:p>
            <a:pPr algn="ctr"/>
            <a:r>
              <a:rPr lang="en-US" altLang="zh-CN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 </a:t>
            </a:r>
            <a:r>
              <a:rPr lang="zh-CN" altLang="en-US" sz="2400" b="1"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招商范围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62" y="414812"/>
            <a:ext cx="9055898" cy="61826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72575" y="647065"/>
            <a:ext cx="2009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地铁</a:t>
            </a:r>
          </a:p>
        </p:txBody>
      </p:sp>
      <p:sp>
        <p:nvSpPr>
          <p:cNvPr id="8" name="矩形 7"/>
          <p:cNvSpPr/>
          <p:nvPr/>
        </p:nvSpPr>
        <p:spPr>
          <a:xfrm>
            <a:off x="3221355" y="2483485"/>
            <a:ext cx="3185160" cy="6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948420" y="5123815"/>
            <a:ext cx="3065780" cy="6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466330" y="2747645"/>
            <a:ext cx="978535" cy="50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680200" y="2566035"/>
            <a:ext cx="975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T4</a:t>
            </a:r>
            <a:r>
              <a:rPr lang="zh-CN" altLang="en-US"/>
              <a:t>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46385" y="2576195"/>
            <a:ext cx="149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>
                <a:sym typeface="+mn-ea"/>
              </a:rPr>
              <a:t>T1,T3方向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9907270" y="2752725"/>
            <a:ext cx="539115" cy="31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745480" y="3272155"/>
            <a:ext cx="70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高铁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9975215" y="1042035"/>
            <a:ext cx="10160" cy="106870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672580" y="3219450"/>
            <a:ext cx="0" cy="5638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322060" y="3219450"/>
            <a:ext cx="7016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22060" y="3569335"/>
            <a:ext cx="7016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53955" y="1015365"/>
            <a:ext cx="7016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053955" y="1896745"/>
            <a:ext cx="70167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出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4043680" y="5427345"/>
            <a:ext cx="978535" cy="50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257550" y="5245735"/>
            <a:ext cx="975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T4</a:t>
            </a:r>
            <a:r>
              <a:rPr lang="zh-CN" altLang="en-US"/>
              <a:t>方向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23735" y="5255895"/>
            <a:ext cx="1497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>
                <a:sym typeface="+mn-ea"/>
              </a:rPr>
              <a:t>T1,T3方向</a:t>
            </a: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6484620" y="5432425"/>
            <a:ext cx="539115" cy="31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221355" y="1042035"/>
            <a:ext cx="2941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7CB2BD"/>
                </a:solidFill>
              </a:rPr>
              <a:t>出租车、车库、高铁、地铁、长途汽车、公共汽车、旅游大巴、酒店、交通工具换乘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227965"/>
            <a:ext cx="11047730" cy="4186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288" y="124632"/>
            <a:ext cx="259397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交通中心负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9M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3000509000000000000" charset="-122"/>
                <a:ea typeface="方正小标宋简体" panose="03000509000000000000" charset="-122"/>
                <a:cs typeface="方正小标宋简体" panose="03000509000000000000" charset="-122"/>
              </a:rPr>
              <a:t>层商业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261289" y="4271601"/>
          <a:ext cx="6562090" cy="222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标段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编号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面积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经营范围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强电</a:t>
                      </a:r>
                    </a:p>
                  </a:txBody>
                  <a:tcPr marL="91435" marR="91435" marT="45717" marB="45717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3000509000000000000" charset="-122"/>
                          <a:ea typeface="方正小标宋简体" panose="03000509000000000000" charset="-122"/>
                        </a:rPr>
                        <a:t>上下水</a:t>
                      </a:r>
                    </a:p>
                  </a:txBody>
                  <a:tcPr marL="91435" marR="91435"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16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GTC09-001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77.54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品类不限（重餐除外）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/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17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GTC09-002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103.87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18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GTC09-003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99.45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</a:t>
                      </a: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19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GTC09-004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99.45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50</a:t>
                      </a:r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 marL="91435" marR="91435" marT="45717" marB="4571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10,&quot;width&quot;:1108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868585-3ea3-4824-aa53-51e73c4dd925}"/>
  <p:tag name="TABLE_ENDDRAG_ORIGIN_RECT" val="763*192"/>
  <p:tag name="TABLE_ENDDRAG_RECT" val="20*336*763*1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868585-3ea3-4824-aa53-51e73c4dd9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868585-3ea3-4824-aa53-51e73c4dd9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868585-3ea3-4824-aa53-51e73c4dd9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ea068b0-e6ee-45df-b3bf-305a6ec746a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ea068b0-e6ee-45df-b3bf-305a6ec746a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882aee-b038-43fe-a725-73e0fa7c1a7a}"/>
  <p:tag name="TABLE_ENDDRAG_ORIGIN_RECT" val="692*134"/>
  <p:tag name="TABLE_ENDDRAG_RECT" val="9*380*692*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4546bc-3d60-49af-8787-2f9397db2d1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90,&quot;width&quot;:1344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aa042b-6730-4372-a754-50b7a359c22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8aa042b-6730-4372-a754-50b7a359c22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90,&quot;width&quot;:1344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745a70-dc21-4597-9681-0532a8c98278}"/>
  <p:tag name="TABLE_ENDDRAG_ORIGIN_RECT" val="710*156"/>
  <p:tag name="TABLE_ENDDRAG_RECT" val="32*322*710*1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90,&quot;width&quot;:1344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7a2045-c3bb-4316-b7aa-2a11e9d77ba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5868585-3ea3-4824-aa53-51e73c4dd9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784</Words>
  <Application>Microsoft Office PowerPoint</Application>
  <PresentationFormat>宽屏</PresentationFormat>
  <Paragraphs>413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方正小标宋简体</vt:lpstr>
      <vt:lpstr>仿宋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 FY</cp:lastModifiedBy>
  <cp:revision>100</cp:revision>
  <dcterms:created xsi:type="dcterms:W3CDTF">2021-10-06T14:04:00Z</dcterms:created>
  <dcterms:modified xsi:type="dcterms:W3CDTF">2022-02-08T01:54:16Z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13E7DFCB2C4A4E66B9D2E9CC0DFFDFB2</vt:lpwstr>
  </property>
  <property fmtid="{D5CDD505-2E9C-101B-9397-08002B2CF9AE}" pid="3" name="KSOProductBuildVer">
    <vt:lpwstr>2052-11.1.0.11194</vt:lpwstr>
  </property>
</Properties>
</file>