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69" r:id="rId4"/>
    <p:sldId id="283" r:id="rId5"/>
    <p:sldId id="287" r:id="rId7"/>
    <p:sldId id="289" r:id="rId8"/>
    <p:sldId id="290" r:id="rId9"/>
    <p:sldId id="270" r:id="rId10"/>
    <p:sldId id="265" r:id="rId11"/>
    <p:sldId id="268" r:id="rId12"/>
    <p:sldId id="271" r:id="rId13"/>
    <p:sldId id="272" r:id="rId14"/>
    <p:sldId id="273" r:id="rId15"/>
    <p:sldId id="274" r:id="rId16"/>
  </p:sldIdLst>
  <p:sldSz cx="1219263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657" y="1143000"/>
            <a:ext cx="548668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bject 3"/>
          <p:cNvSpPr/>
          <p:nvPr/>
        </p:nvSpPr>
        <p:spPr>
          <a:xfrm>
            <a:off x="0" y="0"/>
            <a:ext cx="7717155" cy="685863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5" name="文本框 4"/>
          <p:cNvSpPr txBox="1"/>
          <p:nvPr/>
        </p:nvSpPr>
        <p:spPr>
          <a:xfrm>
            <a:off x="7717155" y="940435"/>
            <a:ext cx="4476115" cy="29229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杭州萧山国际机场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  <a:p>
            <a:pPr algn="ctr"/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三期项目</a:t>
            </a:r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</a:t>
            </a:r>
            <a:r>
              <a:rPr lang="en-US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        </a:t>
            </a:r>
            <a:endParaRPr lang="en-US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  <a:p>
            <a:pPr algn="ctr"/>
            <a:endParaRPr lang="en-US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  <a:p>
            <a:pPr algn="ctr"/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招商点位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9415" y="4127500"/>
            <a:ext cx="133223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latin typeface="方正小标宋简体" panose="02000000000000000000" charset="-122"/>
                <a:ea typeface="方正小标宋简体" panose="02000000000000000000" charset="-122"/>
              </a:rPr>
              <a:t>（第一批）</a:t>
            </a:r>
            <a:endParaRPr lang="zh-CN" altLang="en-US" b="1"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6685" y="422910"/>
            <a:ext cx="9112250" cy="6012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层到达公众区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  <a:endParaRPr lang="zh-CN" altLang="en-US" sz="2400" b="1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062085" y="3266440"/>
            <a:ext cx="551180" cy="826770"/>
          </a:xfrm>
          <a:prstGeom prst="roundRect">
            <a:avLst/>
          </a:prstGeom>
          <a:gradFill>
            <a:gsLst>
              <a:gs pos="100000">
                <a:srgbClr val="FE4444">
                  <a:lumMod val="94000"/>
                  <a:alpha val="62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829435" y="-1235075"/>
            <a:ext cx="4065905" cy="709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529590"/>
            <a:ext cx="2653030" cy="356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5262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禁区外（到达公众区）一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graphicFrame>
        <p:nvGraphicFramePr>
          <p:cNvPr id="37" name="表格 36"/>
          <p:cNvGraphicFramePr/>
          <p:nvPr>
            <p:custDataLst>
              <p:tags r:id="rId3"/>
            </p:custDataLst>
          </p:nvPr>
        </p:nvGraphicFramePr>
        <p:xfrm>
          <a:off x="260985" y="4003675"/>
          <a:ext cx="8534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2312670"/>
                <a:gridCol w="779780"/>
                <a:gridCol w="826135"/>
                <a:gridCol w="684530"/>
                <a:gridCol w="730885"/>
              </a:tblGrid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标段三十一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H6-045-A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100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服务配套（例银行网点、外币兑换等）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12000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标段三十二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H6-045-B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76.1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品牌便利店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H6-046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124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咖啡茶饮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标段三十四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H6-047-A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154.9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中西式正餐、简餐、甜品烘焙、特色小吃等品牌餐饮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300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标段三十五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H6-047-B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210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标段三十六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H6-048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262.8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展厅（汽车、科技、艺术）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标段三十七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H6-049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269.2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展厅（汽车、科技、艺术）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/>
        </p:nvCxnSpPr>
        <p:spPr>
          <a:xfrm flipH="1">
            <a:off x="725805" y="2898775"/>
            <a:ext cx="2540" cy="1212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770255" y="3034665"/>
            <a:ext cx="635" cy="109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25805" y="3011170"/>
            <a:ext cx="40005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34035" y="2898775"/>
            <a:ext cx="52451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/>
              <a:t>A    B</a:t>
            </a:r>
            <a:endParaRPr lang="en-US" altLang="zh-CN" sz="900"/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313680" y="1374775"/>
            <a:ext cx="224790" cy="6985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5288280" y="1266825"/>
            <a:ext cx="325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-</a:t>
            </a:r>
            <a:r>
              <a:rPr lang="en-US" altLang="zh-CN" sz="1000" b="1"/>
              <a:t>A</a:t>
            </a:r>
            <a:endParaRPr lang="en-US" altLang="zh-CN" sz="1000" b="1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5295265" y="1222375"/>
            <a:ext cx="18415" cy="152400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5159375" y="1217295"/>
            <a:ext cx="360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 rot="16200000">
            <a:off x="4808855" y="1066165"/>
            <a:ext cx="574675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b="1"/>
              <a:t>H6</a:t>
            </a:r>
            <a:endParaRPr lang="en-US" altLang="zh-CN" sz="900" b="1"/>
          </a:p>
          <a:p>
            <a:r>
              <a:rPr lang="en-US" altLang="zh-CN" sz="900" b="1"/>
              <a:t>-050-B</a:t>
            </a:r>
            <a:endParaRPr lang="en-US" altLang="zh-CN" sz="9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824990" y="-1234440"/>
            <a:ext cx="4065905" cy="709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529590"/>
            <a:ext cx="2653030" cy="356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5262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禁区外（到达公众区）二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5313680" y="1374775"/>
            <a:ext cx="224790" cy="6985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表格 36"/>
          <p:cNvGraphicFramePr/>
          <p:nvPr>
            <p:custDataLst>
              <p:tags r:id="rId3"/>
            </p:custDataLst>
          </p:nvPr>
        </p:nvGraphicFramePr>
        <p:xfrm>
          <a:off x="260985" y="4003675"/>
          <a:ext cx="85344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2312670"/>
                <a:gridCol w="779780"/>
                <a:gridCol w="826135"/>
                <a:gridCol w="684530"/>
                <a:gridCol w="730885"/>
              </a:tblGrid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H6-050-A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166.8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中西式正餐、简餐、甜品烘焙、特色小吃等品牌餐饮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20000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标段三十九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H6-050-B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116.4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108.6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品牌咖啡</a:t>
                      </a: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茶饮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标段四十一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323.6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服务配套</a:t>
                      </a: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（临时休息业态优先）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300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12000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标段四十二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92.5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品牌直营便利店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 rot="16200000">
            <a:off x="5288280" y="1266825"/>
            <a:ext cx="325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-</a:t>
            </a:r>
            <a:r>
              <a:rPr lang="en-US" altLang="zh-CN" sz="1000" b="1"/>
              <a:t>A</a:t>
            </a:r>
            <a:endParaRPr lang="en-US" altLang="zh-CN" sz="1000" b="1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295265" y="1222375"/>
            <a:ext cx="18415" cy="152400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159375" y="1217295"/>
            <a:ext cx="360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16200000">
            <a:off x="4808855" y="1066165"/>
            <a:ext cx="574675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b="1"/>
              <a:t>H6</a:t>
            </a:r>
            <a:endParaRPr lang="en-US" altLang="zh-CN" sz="900" b="1"/>
          </a:p>
          <a:p>
            <a:r>
              <a:rPr lang="en-US" altLang="zh-CN" sz="900" b="1"/>
              <a:t>-050-B</a:t>
            </a:r>
            <a:endParaRPr lang="en-US" altLang="zh-CN" sz="9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828800" y="-1234440"/>
            <a:ext cx="4065905" cy="70986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65" y="529590"/>
            <a:ext cx="2653030" cy="35699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52628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禁区外（到达公众区）三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graphicFrame>
        <p:nvGraphicFramePr>
          <p:cNvPr id="37" name="表格 36"/>
          <p:cNvGraphicFramePr/>
          <p:nvPr>
            <p:custDataLst>
              <p:tags r:id="rId3"/>
            </p:custDataLst>
          </p:nvPr>
        </p:nvGraphicFramePr>
        <p:xfrm>
          <a:off x="260985" y="3811905"/>
          <a:ext cx="85344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2695575"/>
                <a:gridCol w="548640"/>
                <a:gridCol w="825500"/>
                <a:gridCol w="654685"/>
                <a:gridCol w="609600"/>
              </a:tblGrid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H6-056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183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品牌零售、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伴手礼（丝绸</a:t>
                      </a: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/</a:t>
                      </a: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特产/酒类</a:t>
                      </a: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）、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医药老字号（药妆）、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微软雅黑" panose="020B0503020204020204" charset="-122"/>
                        </a:rPr>
                        <a:t>文创集合（包含书类，不含丝绸特产）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标段四十四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H6-057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127.3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标段四十五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H6-058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206.5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标段四十六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H6-060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159.3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标段四十七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H6-061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141.7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H6-062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128.1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标段四十九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163.4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160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12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标段五十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H6-055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76.6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15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9" name="直接连接符 8"/>
          <p:cNvCxnSpPr/>
          <p:nvPr/>
        </p:nvCxnSpPr>
        <p:spPr>
          <a:xfrm flipH="1">
            <a:off x="5313680" y="1374775"/>
            <a:ext cx="224790" cy="6985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rot="16200000">
            <a:off x="5288280" y="1266825"/>
            <a:ext cx="3257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000"/>
              <a:t>-</a:t>
            </a:r>
            <a:r>
              <a:rPr lang="en-US" altLang="zh-CN" sz="1000" b="1"/>
              <a:t>A</a:t>
            </a:r>
            <a:endParaRPr lang="en-US" altLang="zh-CN" sz="1000" b="1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295265" y="1222375"/>
            <a:ext cx="18415" cy="152400"/>
          </a:xfrm>
          <a:prstGeom prst="line">
            <a:avLst/>
          </a:prstGeom>
          <a:ln w="38100">
            <a:solidFill>
              <a:srgbClr val="05FF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159375" y="1217295"/>
            <a:ext cx="360000" cy="25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 rot="16200000">
            <a:off x="4808855" y="1066165"/>
            <a:ext cx="574675" cy="367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00" b="1"/>
              <a:t>H6</a:t>
            </a:r>
            <a:endParaRPr lang="en-US" altLang="zh-CN" sz="900" b="1"/>
          </a:p>
          <a:p>
            <a:r>
              <a:rPr lang="en-US" altLang="zh-CN" sz="900" b="1"/>
              <a:t>-050-B</a:t>
            </a:r>
            <a:endParaRPr lang="en-US" altLang="zh-CN" sz="9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86685" y="422910"/>
            <a:ext cx="9112250" cy="601218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8199755" y="1385570"/>
            <a:ext cx="2432050" cy="1569720"/>
          </a:xfrm>
          <a:prstGeom prst="roundRect">
            <a:avLst/>
          </a:prstGeom>
          <a:gradFill>
            <a:gsLst>
              <a:gs pos="100000">
                <a:srgbClr val="FE4444">
                  <a:alpha val="50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层国内北禁区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  <a:endParaRPr lang="zh-CN" altLang="en-US" sz="2400" b="1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408940" y="4098290"/>
          <a:ext cx="8534400" cy="222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经营范围</a:t>
                      </a:r>
                      <a:endParaRPr lang="zh-CN" altLang="en-US" sz="1400">
                        <a:solidFill>
                          <a:srgbClr val="FF0000"/>
                        </a:solidFill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标段一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H6-030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101.6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国际精品、香化、珠宝饰品、箱包、运动品、手表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H6-031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117.3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H6-032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123.1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标段四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H6-033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109.8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60985" y="124460"/>
            <a:ext cx="11013440" cy="3923030"/>
            <a:chOff x="411" y="196"/>
            <a:chExt cx="17344" cy="617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88" y="1425"/>
              <a:ext cx="4267" cy="4347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411" y="196"/>
              <a:ext cx="17344" cy="6178"/>
              <a:chOff x="411" y="196"/>
              <a:chExt cx="17344" cy="617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88" y="1425"/>
                <a:ext cx="4267" cy="4347"/>
              </a:xfrm>
              <a:prstGeom prst="rect">
                <a:avLst/>
              </a:prstGeom>
            </p:spPr>
          </p:pic>
          <p:grpSp>
            <p:nvGrpSpPr>
              <p:cNvPr id="17" name="组合 16"/>
              <p:cNvGrpSpPr/>
              <p:nvPr/>
            </p:nvGrpSpPr>
            <p:grpSpPr>
              <a:xfrm rot="0">
                <a:off x="411" y="196"/>
                <a:ext cx="12055" cy="6178"/>
                <a:chOff x="411" y="196"/>
                <a:chExt cx="12055" cy="6178"/>
              </a:xfrm>
            </p:grpSpPr>
            <p:pic>
              <p:nvPicPr>
                <p:cNvPr id="18" name="图片 17"/>
                <p:cNvPicPr/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" y="824"/>
                  <a:ext cx="12055" cy="5550"/>
                </a:xfrm>
                <a:prstGeom prst="rect">
                  <a:avLst/>
                </a:prstGeom>
              </p:spPr>
            </p:pic>
            <p:sp>
              <p:nvSpPr>
                <p:cNvPr id="19" name="文本框 18"/>
                <p:cNvSpPr txBox="1"/>
                <p:nvPr/>
              </p:nvSpPr>
              <p:spPr>
                <a:xfrm>
                  <a:off x="411" y="196"/>
                  <a:ext cx="5922" cy="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主楼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6M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商业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-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禁区内（国内北）</a:t>
                  </a:r>
                  <a:endParaRPr lang="zh-CN" altLang="en-US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2000000000000000000" charset="-122"/>
                    <a:ea typeface="方正小标宋简体" panose="02000000000000000000" charset="-122"/>
                    <a:cs typeface="方正小标宋简体" panose="02000000000000000000" charset="-122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 rot="0">
                  <a:off x="3570" y="1786"/>
                  <a:ext cx="6837" cy="3132"/>
                  <a:chOff x="3570" y="1786"/>
                  <a:chExt cx="6837" cy="3132"/>
                </a:xfrm>
              </p:grpSpPr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6210" y="1786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7704" y="1787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792" y="4460"/>
                    <a:ext cx="488" cy="3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3570" y="2021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9" name="任意多边形 38"/>
                  <p:cNvSpPr/>
                  <p:nvPr/>
                </p:nvSpPr>
                <p:spPr>
                  <a:xfrm>
                    <a:off x="9169" y="3536"/>
                    <a:ext cx="1238" cy="1382"/>
                  </a:xfrm>
                  <a:custGeom>
                    <a:avLst/>
                    <a:gdLst>
                      <a:gd name="connisteX0" fmla="*/ 0 w 786130"/>
                      <a:gd name="connsiteY0" fmla="*/ 873125 h 877570"/>
                      <a:gd name="connisteX1" fmla="*/ 786130 w 786130"/>
                      <a:gd name="connsiteY1" fmla="*/ 877570 h 877570"/>
                      <a:gd name="connisteX2" fmla="*/ 781685 w 786130"/>
                      <a:gd name="connsiteY2" fmla="*/ 662305 h 877570"/>
                      <a:gd name="connisteX3" fmla="*/ 587375 w 786130"/>
                      <a:gd name="connsiteY3" fmla="*/ 666115 h 877570"/>
                      <a:gd name="connisteX4" fmla="*/ 585470 w 786130"/>
                      <a:gd name="connsiteY4" fmla="*/ 496570 h 877570"/>
                      <a:gd name="connisteX5" fmla="*/ 784225 w 786130"/>
                      <a:gd name="connsiteY5" fmla="*/ 496570 h 877570"/>
                      <a:gd name="connisteX6" fmla="*/ 784225 w 786130"/>
                      <a:gd name="connsiteY6" fmla="*/ 142875 h 877570"/>
                      <a:gd name="connisteX7" fmla="*/ 655955 w 786130"/>
                      <a:gd name="connsiteY7" fmla="*/ 139065 h 877570"/>
                      <a:gd name="connisteX8" fmla="*/ 659765 w 786130"/>
                      <a:gd name="connsiteY8" fmla="*/ 86995 h 877570"/>
                      <a:gd name="connisteX9" fmla="*/ 616585 w 786130"/>
                      <a:gd name="connsiteY9" fmla="*/ 85090 h 877570"/>
                      <a:gd name="connisteX10" fmla="*/ 614680 w 786130"/>
                      <a:gd name="connsiteY10" fmla="*/ 64135 h 877570"/>
                      <a:gd name="connisteX11" fmla="*/ 560705 w 786130"/>
                      <a:gd name="connsiteY11" fmla="*/ 66675 h 877570"/>
                      <a:gd name="connisteX12" fmla="*/ 516890 w 786130"/>
                      <a:gd name="connsiteY12" fmla="*/ 0 h 877570"/>
                      <a:gd name="connisteX13" fmla="*/ 360045 w 786130"/>
                      <a:gd name="connsiteY13" fmla="*/ 126365 h 877570"/>
                      <a:gd name="connisteX14" fmla="*/ 314325 w 786130"/>
                      <a:gd name="connsiteY14" fmla="*/ 178435 h 877570"/>
                      <a:gd name="connisteX15" fmla="*/ 260985 w 786130"/>
                      <a:gd name="connsiteY15" fmla="*/ 246380 h 877570"/>
                      <a:gd name="connisteX16" fmla="*/ 179705 w 786130"/>
                      <a:gd name="connsiteY16" fmla="*/ 362585 h 877570"/>
                      <a:gd name="connisteX17" fmla="*/ 111760 w 786130"/>
                      <a:gd name="connsiteY17" fmla="*/ 484505 h 877570"/>
                      <a:gd name="connisteX18" fmla="*/ 70485 w 786130"/>
                      <a:gd name="connsiteY18" fmla="*/ 583565 h 877570"/>
                      <a:gd name="connisteX19" fmla="*/ 26670 w 786130"/>
                      <a:gd name="connsiteY19" fmla="*/ 711835 h 877570"/>
                      <a:gd name="connisteX20" fmla="*/ 0 w 786130"/>
                      <a:gd name="connsiteY20" fmla="*/ 873125 h 87757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  <a:cxn ang="0">
                        <a:pos x="connisteX7" y="connsiteY7"/>
                      </a:cxn>
                      <a:cxn ang="0">
                        <a:pos x="connisteX8" y="connsiteY8"/>
                      </a:cxn>
                      <a:cxn ang="0">
                        <a:pos x="connisteX9" y="connsiteY9"/>
                      </a:cxn>
                      <a:cxn ang="0">
                        <a:pos x="connisteX10" y="connsiteY10"/>
                      </a:cxn>
                      <a:cxn ang="0">
                        <a:pos x="connisteX11" y="connsiteY11"/>
                      </a:cxn>
                      <a:cxn ang="0">
                        <a:pos x="connisteX12" y="connsiteY12"/>
                      </a:cxn>
                      <a:cxn ang="0">
                        <a:pos x="connisteX13" y="connsiteY13"/>
                      </a:cxn>
                      <a:cxn ang="0">
                        <a:pos x="connisteX14" y="connsiteY14"/>
                      </a:cxn>
                      <a:cxn ang="0">
                        <a:pos x="connisteX15" y="connsiteY15"/>
                      </a:cxn>
                      <a:cxn ang="0">
                        <a:pos x="connisteX16" y="connsiteY16"/>
                      </a:cxn>
                      <a:cxn ang="0">
                        <a:pos x="connisteX17" y="connsiteY17"/>
                      </a:cxn>
                      <a:cxn ang="0">
                        <a:pos x="connisteX18" y="connsiteY18"/>
                      </a:cxn>
                      <a:cxn ang="0">
                        <a:pos x="connisteX19" y="connsiteY19"/>
                      </a:cxn>
                      <a:cxn ang="0">
                        <a:pos x="connisteX20" y="connsiteY20"/>
                      </a:cxn>
                    </a:cxnLst>
                    <a:rect l="l" t="t" r="r" b="b"/>
                    <a:pathLst>
                      <a:path w="786130" h="877570">
                        <a:moveTo>
                          <a:pt x="0" y="873125"/>
                        </a:moveTo>
                        <a:lnTo>
                          <a:pt x="786130" y="877570"/>
                        </a:lnTo>
                        <a:lnTo>
                          <a:pt x="781685" y="662305"/>
                        </a:lnTo>
                        <a:lnTo>
                          <a:pt x="587375" y="666115"/>
                        </a:lnTo>
                        <a:lnTo>
                          <a:pt x="585470" y="496570"/>
                        </a:lnTo>
                        <a:lnTo>
                          <a:pt x="784225" y="496570"/>
                        </a:lnTo>
                        <a:lnTo>
                          <a:pt x="784225" y="142875"/>
                        </a:lnTo>
                        <a:lnTo>
                          <a:pt x="655955" y="139065"/>
                        </a:lnTo>
                        <a:lnTo>
                          <a:pt x="659765" y="86995"/>
                        </a:lnTo>
                        <a:lnTo>
                          <a:pt x="616585" y="85090"/>
                        </a:lnTo>
                        <a:lnTo>
                          <a:pt x="614680" y="64135"/>
                        </a:lnTo>
                        <a:lnTo>
                          <a:pt x="560705" y="66675"/>
                        </a:lnTo>
                        <a:lnTo>
                          <a:pt x="516890" y="0"/>
                        </a:lnTo>
                        <a:lnTo>
                          <a:pt x="360045" y="126365"/>
                        </a:lnTo>
                        <a:lnTo>
                          <a:pt x="314325" y="178435"/>
                        </a:lnTo>
                        <a:lnTo>
                          <a:pt x="260985" y="246380"/>
                        </a:lnTo>
                        <a:lnTo>
                          <a:pt x="179705" y="362585"/>
                        </a:lnTo>
                        <a:lnTo>
                          <a:pt x="111760" y="484505"/>
                        </a:lnTo>
                        <a:lnTo>
                          <a:pt x="70485" y="583565"/>
                        </a:lnTo>
                        <a:lnTo>
                          <a:pt x="26670" y="711835"/>
                        </a:lnTo>
                        <a:lnTo>
                          <a:pt x="0" y="873125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64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9622" y="3944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408940" y="4098290"/>
          <a:ext cx="8534400" cy="2226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标段五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H6-005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193.3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1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国际精品、香化、珠宝饰品、箱包、运动品、手表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150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标段六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H6-011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74.2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16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H6-014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171.1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15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标段七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H6-015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52.9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10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H6-012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89.2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标段九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rowSpan="3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H6-013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74.8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0"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solidFill>
                            <a:schemeClr val="tx1"/>
                          </a:solidFill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H6-028</a:t>
                      </a:r>
                      <a:endParaRPr lang="en-US" altLang="zh-CN" sz="1200" b="1">
                        <a:solidFill>
                          <a:schemeClr val="tx1"/>
                        </a:solidFill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141.4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en-US" altLang="zh-CN" sz="12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标段十一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60985" y="124460"/>
            <a:ext cx="11013440" cy="3923030"/>
            <a:chOff x="411" y="196"/>
            <a:chExt cx="17344" cy="61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88" y="1425"/>
              <a:ext cx="4267" cy="4347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11" y="196"/>
              <a:ext cx="17344" cy="6178"/>
              <a:chOff x="411" y="196"/>
              <a:chExt cx="17344" cy="6178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488" y="1425"/>
                <a:ext cx="4267" cy="4347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 rot="0">
                <a:off x="411" y="196"/>
                <a:ext cx="12055" cy="6178"/>
                <a:chOff x="411" y="196"/>
                <a:chExt cx="12055" cy="6178"/>
              </a:xfrm>
            </p:grpSpPr>
            <p:pic>
              <p:nvPicPr>
                <p:cNvPr id="15" name="图片 14"/>
                <p:cNvPicPr/>
                <p:nvPr>
                  <p:custDataLst>
                    <p:tags r:id="rId3"/>
                  </p:custDataLst>
                </p:nvPr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" y="824"/>
                  <a:ext cx="12055" cy="5550"/>
                </a:xfrm>
                <a:prstGeom prst="rect">
                  <a:avLst/>
                </a:prstGeom>
              </p:spPr>
            </p:pic>
            <p:sp>
              <p:nvSpPr>
                <p:cNvPr id="16" name="文本框 15"/>
                <p:cNvSpPr txBox="1"/>
                <p:nvPr/>
              </p:nvSpPr>
              <p:spPr>
                <a:xfrm>
                  <a:off x="411" y="196"/>
                  <a:ext cx="5922" cy="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</a:bodyPr>
                <a:p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主楼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6M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商业</a:t>
                  </a:r>
                  <a:r>
                    <a:rPr lang="en-US" altLang="zh-CN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-</a:t>
                  </a:r>
                  <a:r>
                    <a:rPr lang="zh-CN" altLang="en-US" sz="2000" b="1">
                      <a:solidFill>
                        <a:schemeClr val="accent1"/>
                      </a:solidFill>
                      <a:effectLst>
                        <a:outerShdw blurRad="38100" dist="25400" dir="5400000" algn="ctr" rotWithShape="0">
                          <a:srgbClr val="6E747A">
                            <a:alpha val="43000"/>
                          </a:srgbClr>
                        </a:outerShdw>
                      </a:effectLst>
                      <a:latin typeface="方正小标宋简体" panose="02000000000000000000" charset="-122"/>
                      <a:ea typeface="方正小标宋简体" panose="02000000000000000000" charset="-122"/>
                      <a:cs typeface="方正小标宋简体" panose="02000000000000000000" charset="-122"/>
                    </a:rPr>
                    <a:t>禁区内（国内北）</a:t>
                  </a:r>
                  <a:endParaRPr lang="zh-CN" altLang="en-US" sz="2000" b="1"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方正小标宋简体" panose="02000000000000000000" charset="-122"/>
                    <a:ea typeface="方正小标宋简体" panose="02000000000000000000" charset="-122"/>
                    <a:cs typeface="方正小标宋简体" panose="02000000000000000000" charset="-122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 rot="0">
                  <a:off x="3570" y="1786"/>
                  <a:ext cx="6837" cy="3132"/>
                  <a:chOff x="3570" y="1786"/>
                  <a:chExt cx="6837" cy="3132"/>
                </a:xfrm>
              </p:grpSpPr>
              <p:sp>
                <p:nvSpPr>
                  <p:cNvPr id="26" name="文本框 25"/>
                  <p:cNvSpPr txBox="1"/>
                  <p:nvPr/>
                </p:nvSpPr>
                <p:spPr>
                  <a:xfrm>
                    <a:off x="6210" y="1786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7" name="文本框 26"/>
                  <p:cNvSpPr txBox="1"/>
                  <p:nvPr/>
                </p:nvSpPr>
                <p:spPr>
                  <a:xfrm>
                    <a:off x="7704" y="1787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5792" y="4460"/>
                    <a:ext cx="488" cy="3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8" name="文本框 37"/>
                  <p:cNvSpPr txBox="1"/>
                  <p:nvPr/>
                </p:nvSpPr>
                <p:spPr>
                  <a:xfrm>
                    <a:off x="3570" y="2021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  <p:sp>
                <p:nvSpPr>
                  <p:cNvPr id="39" name="任意多边形 38"/>
                  <p:cNvSpPr/>
                  <p:nvPr/>
                </p:nvSpPr>
                <p:spPr>
                  <a:xfrm>
                    <a:off x="9169" y="3536"/>
                    <a:ext cx="1238" cy="1382"/>
                  </a:xfrm>
                  <a:custGeom>
                    <a:avLst/>
                    <a:gdLst>
                      <a:gd name="connisteX0" fmla="*/ 0 w 786130"/>
                      <a:gd name="connsiteY0" fmla="*/ 873125 h 877570"/>
                      <a:gd name="connisteX1" fmla="*/ 786130 w 786130"/>
                      <a:gd name="connsiteY1" fmla="*/ 877570 h 877570"/>
                      <a:gd name="connisteX2" fmla="*/ 781685 w 786130"/>
                      <a:gd name="connsiteY2" fmla="*/ 662305 h 877570"/>
                      <a:gd name="connisteX3" fmla="*/ 587375 w 786130"/>
                      <a:gd name="connsiteY3" fmla="*/ 666115 h 877570"/>
                      <a:gd name="connisteX4" fmla="*/ 585470 w 786130"/>
                      <a:gd name="connsiteY4" fmla="*/ 496570 h 877570"/>
                      <a:gd name="connisteX5" fmla="*/ 784225 w 786130"/>
                      <a:gd name="connsiteY5" fmla="*/ 496570 h 877570"/>
                      <a:gd name="connisteX6" fmla="*/ 784225 w 786130"/>
                      <a:gd name="connsiteY6" fmla="*/ 142875 h 877570"/>
                      <a:gd name="connisteX7" fmla="*/ 655955 w 786130"/>
                      <a:gd name="connsiteY7" fmla="*/ 139065 h 877570"/>
                      <a:gd name="connisteX8" fmla="*/ 659765 w 786130"/>
                      <a:gd name="connsiteY8" fmla="*/ 86995 h 877570"/>
                      <a:gd name="connisteX9" fmla="*/ 616585 w 786130"/>
                      <a:gd name="connsiteY9" fmla="*/ 85090 h 877570"/>
                      <a:gd name="connisteX10" fmla="*/ 614680 w 786130"/>
                      <a:gd name="connsiteY10" fmla="*/ 64135 h 877570"/>
                      <a:gd name="connisteX11" fmla="*/ 560705 w 786130"/>
                      <a:gd name="connsiteY11" fmla="*/ 66675 h 877570"/>
                      <a:gd name="connisteX12" fmla="*/ 516890 w 786130"/>
                      <a:gd name="connsiteY12" fmla="*/ 0 h 877570"/>
                      <a:gd name="connisteX13" fmla="*/ 360045 w 786130"/>
                      <a:gd name="connsiteY13" fmla="*/ 126365 h 877570"/>
                      <a:gd name="connisteX14" fmla="*/ 314325 w 786130"/>
                      <a:gd name="connsiteY14" fmla="*/ 178435 h 877570"/>
                      <a:gd name="connisteX15" fmla="*/ 260985 w 786130"/>
                      <a:gd name="connsiteY15" fmla="*/ 246380 h 877570"/>
                      <a:gd name="connisteX16" fmla="*/ 179705 w 786130"/>
                      <a:gd name="connsiteY16" fmla="*/ 362585 h 877570"/>
                      <a:gd name="connisteX17" fmla="*/ 111760 w 786130"/>
                      <a:gd name="connsiteY17" fmla="*/ 484505 h 877570"/>
                      <a:gd name="connisteX18" fmla="*/ 70485 w 786130"/>
                      <a:gd name="connsiteY18" fmla="*/ 583565 h 877570"/>
                      <a:gd name="connisteX19" fmla="*/ 26670 w 786130"/>
                      <a:gd name="connsiteY19" fmla="*/ 711835 h 877570"/>
                      <a:gd name="connisteX20" fmla="*/ 0 w 786130"/>
                      <a:gd name="connsiteY20" fmla="*/ 873125 h 877570"/>
                    </a:gdLst>
                    <a:ahLst/>
                    <a:cxnLst>
                      <a:cxn ang="0">
                        <a:pos x="connisteX0" y="connsiteY0"/>
                      </a:cxn>
                      <a:cxn ang="0">
                        <a:pos x="connisteX1" y="connsiteY1"/>
                      </a:cxn>
                      <a:cxn ang="0">
                        <a:pos x="connisteX2" y="connsiteY2"/>
                      </a:cxn>
                      <a:cxn ang="0">
                        <a:pos x="connisteX3" y="connsiteY3"/>
                      </a:cxn>
                      <a:cxn ang="0">
                        <a:pos x="connisteX4" y="connsiteY4"/>
                      </a:cxn>
                      <a:cxn ang="0">
                        <a:pos x="connisteX5" y="connsiteY5"/>
                      </a:cxn>
                      <a:cxn ang="0">
                        <a:pos x="connisteX6" y="connsiteY6"/>
                      </a:cxn>
                      <a:cxn ang="0">
                        <a:pos x="connisteX7" y="connsiteY7"/>
                      </a:cxn>
                      <a:cxn ang="0">
                        <a:pos x="connisteX8" y="connsiteY8"/>
                      </a:cxn>
                      <a:cxn ang="0">
                        <a:pos x="connisteX9" y="connsiteY9"/>
                      </a:cxn>
                      <a:cxn ang="0">
                        <a:pos x="connisteX10" y="connsiteY10"/>
                      </a:cxn>
                      <a:cxn ang="0">
                        <a:pos x="connisteX11" y="connsiteY11"/>
                      </a:cxn>
                      <a:cxn ang="0">
                        <a:pos x="connisteX12" y="connsiteY12"/>
                      </a:cxn>
                      <a:cxn ang="0">
                        <a:pos x="connisteX13" y="connsiteY13"/>
                      </a:cxn>
                      <a:cxn ang="0">
                        <a:pos x="connisteX14" y="connsiteY14"/>
                      </a:cxn>
                      <a:cxn ang="0">
                        <a:pos x="connisteX15" y="connsiteY15"/>
                      </a:cxn>
                      <a:cxn ang="0">
                        <a:pos x="connisteX16" y="connsiteY16"/>
                      </a:cxn>
                      <a:cxn ang="0">
                        <a:pos x="connisteX17" y="connsiteY17"/>
                      </a:cxn>
                      <a:cxn ang="0">
                        <a:pos x="connisteX18" y="connsiteY18"/>
                      </a:cxn>
                      <a:cxn ang="0">
                        <a:pos x="connisteX19" y="connsiteY19"/>
                      </a:cxn>
                      <a:cxn ang="0">
                        <a:pos x="connisteX20" y="connsiteY20"/>
                      </a:cxn>
                    </a:cxnLst>
                    <a:rect l="l" t="t" r="r" b="b"/>
                    <a:pathLst>
                      <a:path w="786130" h="877570">
                        <a:moveTo>
                          <a:pt x="0" y="873125"/>
                        </a:moveTo>
                        <a:lnTo>
                          <a:pt x="786130" y="877570"/>
                        </a:lnTo>
                        <a:lnTo>
                          <a:pt x="781685" y="662305"/>
                        </a:lnTo>
                        <a:lnTo>
                          <a:pt x="587375" y="666115"/>
                        </a:lnTo>
                        <a:lnTo>
                          <a:pt x="585470" y="496570"/>
                        </a:lnTo>
                        <a:lnTo>
                          <a:pt x="784225" y="496570"/>
                        </a:lnTo>
                        <a:lnTo>
                          <a:pt x="784225" y="142875"/>
                        </a:lnTo>
                        <a:lnTo>
                          <a:pt x="655955" y="139065"/>
                        </a:lnTo>
                        <a:lnTo>
                          <a:pt x="659765" y="86995"/>
                        </a:lnTo>
                        <a:lnTo>
                          <a:pt x="616585" y="85090"/>
                        </a:lnTo>
                        <a:lnTo>
                          <a:pt x="614680" y="64135"/>
                        </a:lnTo>
                        <a:lnTo>
                          <a:pt x="560705" y="66675"/>
                        </a:lnTo>
                        <a:lnTo>
                          <a:pt x="516890" y="0"/>
                        </a:lnTo>
                        <a:lnTo>
                          <a:pt x="360045" y="126365"/>
                        </a:lnTo>
                        <a:lnTo>
                          <a:pt x="314325" y="178435"/>
                        </a:lnTo>
                        <a:lnTo>
                          <a:pt x="260985" y="246380"/>
                        </a:lnTo>
                        <a:lnTo>
                          <a:pt x="179705" y="362585"/>
                        </a:lnTo>
                        <a:lnTo>
                          <a:pt x="111760" y="484505"/>
                        </a:lnTo>
                        <a:lnTo>
                          <a:pt x="70485" y="583565"/>
                        </a:lnTo>
                        <a:lnTo>
                          <a:pt x="26670" y="711835"/>
                        </a:lnTo>
                        <a:lnTo>
                          <a:pt x="0" y="873125"/>
                        </a:lnTo>
                        <a:close/>
                      </a:path>
                    </a:pathLst>
                  </a:custGeom>
                  <a:solidFill>
                    <a:schemeClr val="accent6">
                      <a:alpha val="64000"/>
                    </a:schemeClr>
                  </a:solidFill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9622" y="3944"/>
                    <a:ext cx="530" cy="344"/>
                  </a:xfrm>
                  <a:prstGeom prst="rect">
                    <a:avLst/>
                  </a:prstGeom>
                  <a:noFill/>
                </p:spPr>
                <p:txBody>
                  <a:bodyPr vert="eaVert" wrap="none" rtlCol="0">
                    <a:spAutoFit/>
                  </a:bodyPr>
                  <a:p>
                    <a:endParaRPr lang="zh-CN" altLang="en-US" sz="1000" b="1">
                      <a:latin typeface="仿宋" panose="02010609060101010101" charset="-122"/>
                      <a:ea typeface="仿宋" panose="02010609060101010101" charset="-122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41155" y="816610"/>
            <a:ext cx="2249805" cy="2997200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2"/>
            </p:custDataLst>
          </p:nvPr>
        </p:nvGraphicFramePr>
        <p:xfrm>
          <a:off x="330200" y="3627120"/>
          <a:ext cx="8534400" cy="311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240155"/>
                <a:gridCol w="893445"/>
                <a:gridCol w="1066800"/>
                <a:gridCol w="1066800"/>
                <a:gridCol w="1066800"/>
              </a:tblGrid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标段十二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H12-001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324.2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中西式正餐、简餐、咖啡茶饮、甜品烘焙、特色小吃等品牌餐饮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320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21800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标段十三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H12-002A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159.2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18000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标段十四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H12-002B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95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标段十五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H12-003B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95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18000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机电条件共享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44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标段十六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H12-004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324.2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230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21800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b="0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254000" y="355600"/>
            <a:ext cx="8382000" cy="3270885"/>
            <a:chOff x="400" y="560"/>
            <a:chExt cx="13200" cy="515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" y="1502"/>
              <a:ext cx="13200" cy="420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520" y="560"/>
              <a:ext cx="5543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主楼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12M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商业</a:t>
              </a:r>
              <a:r>
                <a:rPr lang="en-US" altLang="zh-CN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-</a:t>
              </a:r>
              <a:r>
                <a:rPr lang="zh-CN" altLang="en-US" b="1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方正小标宋简体" panose="02000000000000000000" charset="-122"/>
                  <a:ea typeface="方正小标宋简体" panose="02000000000000000000" charset="-122"/>
                  <a:cs typeface="方正小标宋简体" panose="02000000000000000000" charset="-122"/>
                  <a:sym typeface="+mn-ea"/>
                </a:rPr>
                <a:t>禁区内（国内北）</a:t>
              </a: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971" y="3784"/>
              <a:ext cx="2991" cy="1190"/>
            </a:xfrm>
            <a:custGeom>
              <a:avLst/>
              <a:gdLst>
                <a:gd name="connisteX0" fmla="*/ 0 w 1899285"/>
                <a:gd name="connsiteY0" fmla="*/ 247015 h 755650"/>
                <a:gd name="connisteX1" fmla="*/ 6350 w 1899285"/>
                <a:gd name="connsiteY1" fmla="*/ 755650 h 755650"/>
                <a:gd name="connisteX2" fmla="*/ 1734820 w 1899285"/>
                <a:gd name="connsiteY2" fmla="*/ 749935 h 755650"/>
                <a:gd name="connisteX3" fmla="*/ 1728470 w 1899285"/>
                <a:gd name="connsiteY3" fmla="*/ 632460 h 755650"/>
                <a:gd name="connisteX4" fmla="*/ 1896110 w 1899285"/>
                <a:gd name="connsiteY4" fmla="*/ 629285 h 755650"/>
                <a:gd name="connisteX5" fmla="*/ 1899285 w 1899285"/>
                <a:gd name="connsiteY5" fmla="*/ 0 h 755650"/>
                <a:gd name="connisteX6" fmla="*/ 394335 w 1899285"/>
                <a:gd name="connsiteY6" fmla="*/ 15240 h 755650"/>
                <a:gd name="connisteX7" fmla="*/ 385445 w 1899285"/>
                <a:gd name="connsiteY7" fmla="*/ 244475 h 755650"/>
                <a:gd name="connisteX8" fmla="*/ 0 w 1899285"/>
                <a:gd name="connsiteY8" fmla="*/ 247015 h 7556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1899285" h="755650">
                  <a:moveTo>
                    <a:pt x="0" y="247015"/>
                  </a:moveTo>
                  <a:lnTo>
                    <a:pt x="6350" y="755650"/>
                  </a:lnTo>
                  <a:lnTo>
                    <a:pt x="1734820" y="749935"/>
                  </a:lnTo>
                  <a:lnTo>
                    <a:pt x="1728470" y="632460"/>
                  </a:lnTo>
                  <a:lnTo>
                    <a:pt x="1896110" y="629285"/>
                  </a:lnTo>
                  <a:lnTo>
                    <a:pt x="1899285" y="0"/>
                  </a:lnTo>
                  <a:lnTo>
                    <a:pt x="394335" y="15240"/>
                  </a:lnTo>
                  <a:lnTo>
                    <a:pt x="385445" y="244475"/>
                  </a:lnTo>
                  <a:lnTo>
                    <a:pt x="0" y="247015"/>
                  </a:lnTo>
                  <a:close/>
                </a:path>
              </a:pathLst>
            </a:custGeom>
            <a:gradFill>
              <a:gsLst>
                <a:gs pos="100000">
                  <a:srgbClr val="FE4444">
                    <a:alpha val="73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968" y="4122"/>
              <a:ext cx="1416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标段十二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300" y="3010"/>
              <a:ext cx="627" cy="9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标段五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4522" y="2228"/>
              <a:ext cx="1673" cy="1789"/>
            </a:xfrm>
            <a:custGeom>
              <a:avLst/>
              <a:gdLst>
                <a:gd name="connisteX0" fmla="*/ 4445 w 1062355"/>
                <a:gd name="connsiteY0" fmla="*/ 45085 h 1136015"/>
                <a:gd name="connisteX1" fmla="*/ 0 w 1062355"/>
                <a:gd name="connsiteY1" fmla="*/ 215900 h 1136015"/>
                <a:gd name="connisteX2" fmla="*/ 398780 w 1062355"/>
                <a:gd name="connsiteY2" fmla="*/ 207645 h 1136015"/>
                <a:gd name="connisteX3" fmla="*/ 403225 w 1062355"/>
                <a:gd name="connsiteY3" fmla="*/ 838835 h 1136015"/>
                <a:gd name="connisteX4" fmla="*/ 472440 w 1062355"/>
                <a:gd name="connsiteY4" fmla="*/ 847090 h 1136015"/>
                <a:gd name="connisteX5" fmla="*/ 984885 w 1062355"/>
                <a:gd name="connsiteY5" fmla="*/ 1136015 h 1136015"/>
                <a:gd name="connisteX6" fmla="*/ 1050290 w 1062355"/>
                <a:gd name="connsiteY6" fmla="*/ 704215 h 1136015"/>
                <a:gd name="connisteX7" fmla="*/ 1062355 w 1062355"/>
                <a:gd name="connsiteY7" fmla="*/ 330200 h 1136015"/>
                <a:gd name="connisteX8" fmla="*/ 972820 w 1062355"/>
                <a:gd name="connsiteY8" fmla="*/ 325755 h 1136015"/>
                <a:gd name="connisteX9" fmla="*/ 952500 w 1062355"/>
                <a:gd name="connsiteY9" fmla="*/ 134620 h 1136015"/>
                <a:gd name="connisteX10" fmla="*/ 565785 w 1062355"/>
                <a:gd name="connsiteY10" fmla="*/ 134620 h 1136015"/>
                <a:gd name="connisteX11" fmla="*/ 574040 w 1062355"/>
                <a:gd name="connsiteY11" fmla="*/ 0 h 1136015"/>
                <a:gd name="connisteX12" fmla="*/ 4445 w 1062355"/>
                <a:gd name="connsiteY12" fmla="*/ 45085 h 113601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</a:cxnLst>
              <a:rect l="l" t="t" r="r" b="b"/>
              <a:pathLst>
                <a:path w="1062355" h="1136015">
                  <a:moveTo>
                    <a:pt x="4445" y="45085"/>
                  </a:moveTo>
                  <a:lnTo>
                    <a:pt x="0" y="215900"/>
                  </a:lnTo>
                  <a:lnTo>
                    <a:pt x="398780" y="207645"/>
                  </a:lnTo>
                  <a:lnTo>
                    <a:pt x="403225" y="838835"/>
                  </a:lnTo>
                  <a:lnTo>
                    <a:pt x="472440" y="847090"/>
                  </a:lnTo>
                  <a:lnTo>
                    <a:pt x="984885" y="1136015"/>
                  </a:lnTo>
                  <a:lnTo>
                    <a:pt x="1050290" y="704215"/>
                  </a:lnTo>
                  <a:lnTo>
                    <a:pt x="1062355" y="330200"/>
                  </a:lnTo>
                  <a:lnTo>
                    <a:pt x="972820" y="325755"/>
                  </a:lnTo>
                  <a:lnTo>
                    <a:pt x="952500" y="134620"/>
                  </a:lnTo>
                  <a:lnTo>
                    <a:pt x="565785" y="134620"/>
                  </a:lnTo>
                  <a:lnTo>
                    <a:pt x="574040" y="0"/>
                  </a:lnTo>
                  <a:lnTo>
                    <a:pt x="4445" y="45085"/>
                  </a:lnTo>
                  <a:close/>
                </a:path>
              </a:pathLst>
            </a:custGeom>
            <a:gradFill>
              <a:gsLst>
                <a:gs pos="100000">
                  <a:srgbClr val="FE4444">
                    <a:alpha val="74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157" y="3587"/>
              <a:ext cx="936" cy="1398"/>
            </a:xfrm>
            <a:custGeom>
              <a:avLst/>
              <a:gdLst>
                <a:gd name="connisteX0" fmla="*/ 0 w 594360"/>
                <a:gd name="connsiteY0" fmla="*/ 0 h 887730"/>
                <a:gd name="connisteX1" fmla="*/ 8255 w 594360"/>
                <a:gd name="connsiteY1" fmla="*/ 875665 h 887730"/>
                <a:gd name="connisteX2" fmla="*/ 142240 w 594360"/>
                <a:gd name="connsiteY2" fmla="*/ 887730 h 887730"/>
                <a:gd name="connisteX3" fmla="*/ 321310 w 594360"/>
                <a:gd name="connsiteY3" fmla="*/ 830580 h 887730"/>
                <a:gd name="connisteX4" fmla="*/ 471805 w 594360"/>
                <a:gd name="connsiteY4" fmla="*/ 659765 h 887730"/>
                <a:gd name="connisteX5" fmla="*/ 594360 w 594360"/>
                <a:gd name="connsiteY5" fmla="*/ 285115 h 887730"/>
                <a:gd name="connisteX6" fmla="*/ 77470 w 594360"/>
                <a:gd name="connsiteY6" fmla="*/ 0 h 887730"/>
                <a:gd name="connisteX7" fmla="*/ 0 w 594360"/>
                <a:gd name="connsiteY7" fmla="*/ 0 h 88773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594360" h="887730">
                  <a:moveTo>
                    <a:pt x="0" y="0"/>
                  </a:moveTo>
                  <a:lnTo>
                    <a:pt x="8255" y="875665"/>
                  </a:lnTo>
                  <a:lnTo>
                    <a:pt x="142240" y="887730"/>
                  </a:lnTo>
                  <a:lnTo>
                    <a:pt x="321310" y="830580"/>
                  </a:lnTo>
                  <a:lnTo>
                    <a:pt x="471805" y="659765"/>
                  </a:lnTo>
                  <a:lnTo>
                    <a:pt x="594360" y="285115"/>
                  </a:lnTo>
                  <a:lnTo>
                    <a:pt x="7747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FE4444">
                    <a:alpha val="68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58" y="2530"/>
              <a:ext cx="627" cy="12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标段十三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224" y="3742"/>
              <a:ext cx="627" cy="12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标段十四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7932" y="3585"/>
              <a:ext cx="911" cy="1404"/>
            </a:xfrm>
            <a:custGeom>
              <a:avLst/>
              <a:gdLst>
                <a:gd name="connisteX0" fmla="*/ 578485 w 578485"/>
                <a:gd name="connsiteY0" fmla="*/ 0 h 891540"/>
                <a:gd name="connisteX1" fmla="*/ 509270 w 578485"/>
                <a:gd name="connsiteY1" fmla="*/ 4445 h 891540"/>
                <a:gd name="connisteX2" fmla="*/ 0 w 578485"/>
                <a:gd name="connsiteY2" fmla="*/ 317500 h 891540"/>
                <a:gd name="connisteX3" fmla="*/ 81915 w 578485"/>
                <a:gd name="connsiteY3" fmla="*/ 622935 h 891540"/>
                <a:gd name="connisteX4" fmla="*/ 179070 w 578485"/>
                <a:gd name="connsiteY4" fmla="*/ 793750 h 891540"/>
                <a:gd name="connisteX5" fmla="*/ 378460 w 578485"/>
                <a:gd name="connsiteY5" fmla="*/ 883285 h 891540"/>
                <a:gd name="connisteX6" fmla="*/ 545465 w 578485"/>
                <a:gd name="connsiteY6" fmla="*/ 891540 h 891540"/>
                <a:gd name="connisteX7" fmla="*/ 578485 w 578485"/>
                <a:gd name="connsiteY7" fmla="*/ 0 h 8915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</a:cxnLst>
              <a:rect l="l" t="t" r="r" b="b"/>
              <a:pathLst>
                <a:path w="578485" h="891540">
                  <a:moveTo>
                    <a:pt x="578485" y="0"/>
                  </a:moveTo>
                  <a:lnTo>
                    <a:pt x="509270" y="4445"/>
                  </a:lnTo>
                  <a:lnTo>
                    <a:pt x="0" y="317500"/>
                  </a:lnTo>
                  <a:lnTo>
                    <a:pt x="81915" y="622935"/>
                  </a:lnTo>
                  <a:lnTo>
                    <a:pt x="179070" y="793750"/>
                  </a:lnTo>
                  <a:lnTo>
                    <a:pt x="378460" y="883285"/>
                  </a:lnTo>
                  <a:lnTo>
                    <a:pt x="545465" y="891540"/>
                  </a:lnTo>
                  <a:lnTo>
                    <a:pt x="578485" y="0"/>
                  </a:lnTo>
                  <a:close/>
                </a:path>
              </a:pathLst>
            </a:custGeom>
            <a:gradFill>
              <a:gsLst>
                <a:gs pos="100000">
                  <a:srgbClr val="FE4444">
                    <a:alpha val="66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148" y="3792"/>
              <a:ext cx="627" cy="12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标段十五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001" y="3778"/>
              <a:ext cx="3007" cy="1192"/>
            </a:xfrm>
            <a:custGeom>
              <a:avLst/>
              <a:gdLst>
                <a:gd name="connisteX0" fmla="*/ 0 w 1909445"/>
                <a:gd name="connsiteY0" fmla="*/ 3810 h 756920"/>
                <a:gd name="connisteX1" fmla="*/ 4445 w 1909445"/>
                <a:gd name="connsiteY1" fmla="*/ 756920 h 756920"/>
                <a:gd name="connisteX2" fmla="*/ 1909445 w 1909445"/>
                <a:gd name="connsiteY2" fmla="*/ 753110 h 756920"/>
                <a:gd name="connisteX3" fmla="*/ 1892935 w 1909445"/>
                <a:gd name="connsiteY3" fmla="*/ 252095 h 756920"/>
                <a:gd name="connisteX4" fmla="*/ 1514475 w 1909445"/>
                <a:gd name="connsiteY4" fmla="*/ 243840 h 756920"/>
                <a:gd name="connisteX5" fmla="*/ 1514475 w 1909445"/>
                <a:gd name="connsiteY5" fmla="*/ 0 h 756920"/>
                <a:gd name="connisteX6" fmla="*/ 0 w 1909445"/>
                <a:gd name="connsiteY6" fmla="*/ 3810 h 7569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909445" h="756920">
                  <a:moveTo>
                    <a:pt x="0" y="3810"/>
                  </a:moveTo>
                  <a:lnTo>
                    <a:pt x="4445" y="756920"/>
                  </a:lnTo>
                  <a:lnTo>
                    <a:pt x="1909445" y="753110"/>
                  </a:lnTo>
                  <a:lnTo>
                    <a:pt x="1892935" y="252095"/>
                  </a:lnTo>
                  <a:lnTo>
                    <a:pt x="1514475" y="243840"/>
                  </a:lnTo>
                  <a:lnTo>
                    <a:pt x="1514475" y="0"/>
                  </a:lnTo>
                  <a:lnTo>
                    <a:pt x="0" y="3810"/>
                  </a:lnTo>
                  <a:close/>
                </a:path>
              </a:pathLst>
            </a:custGeom>
            <a:gradFill>
              <a:gsLst>
                <a:gs pos="100000">
                  <a:srgbClr val="FE4444">
                    <a:alpha val="62000"/>
                  </a:srgbClr>
                </a:gs>
                <a:gs pos="100000">
                  <a:srgbClr val="832B2B"/>
                </a:gs>
              </a:gsLst>
              <a:lin ang="5400000" scaled="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784" y="4138"/>
              <a:ext cx="1416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latin typeface="仿宋" panose="02010609060101010101" charset="-122"/>
                  <a:ea typeface="仿宋" panose="02010609060101010101" charset="-122"/>
                </a:rPr>
                <a:t>标段十六</a:t>
              </a:r>
              <a:endParaRPr lang="zh-CN" altLang="en-US" sz="1400" b="1"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559435"/>
            <a:ext cx="2985770" cy="5443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995" y="897255"/>
            <a:ext cx="2133600" cy="2355850"/>
          </a:xfrm>
          <a:prstGeom prst="rect">
            <a:avLst/>
          </a:prstGeom>
        </p:spPr>
      </p:pic>
      <p:graphicFrame>
        <p:nvGraphicFramePr>
          <p:cNvPr id="37" name="表格 36"/>
          <p:cNvGraphicFramePr/>
          <p:nvPr>
            <p:custDataLst>
              <p:tags r:id="rId3"/>
            </p:custDataLst>
          </p:nvPr>
        </p:nvGraphicFramePr>
        <p:xfrm>
          <a:off x="3505200" y="3627120"/>
          <a:ext cx="8534400" cy="296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05"/>
                <a:gridCol w="1056005"/>
                <a:gridCol w="834390"/>
                <a:gridCol w="1416050"/>
                <a:gridCol w="939800"/>
                <a:gridCol w="1056640"/>
                <a:gridCol w="949960"/>
                <a:gridCol w="971550"/>
              </a:tblGrid>
              <a:tr h="4133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标段十七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ZH6-009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152.97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咖啡茶饮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25/75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标段十八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ZH6-010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93.35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伴手礼、特产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标段十九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ZH6-011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125.59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轻餐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25/75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ZH6-012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103.64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文创集合（包含书类，不含丝绸特产）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标段二十一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ZH6-013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b="1">
                          <a:latin typeface="仿宋" panose="02010609060101010101" charset="-122"/>
                          <a:ea typeface="仿宋" panose="02010609060101010101" charset="-122"/>
                        </a:rPr>
                        <a:t>72.07</a:t>
                      </a:r>
                      <a:endParaRPr lang="en-US" altLang="zh-CN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丝绸工艺品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260985" y="124460"/>
            <a:ext cx="401574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6M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东指廊商业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禁区内（国内北）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130" y="542290"/>
            <a:ext cx="9128125" cy="570611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150985" y="2655570"/>
            <a:ext cx="683260" cy="1257935"/>
          </a:xfrm>
          <a:prstGeom prst="roundRect">
            <a:avLst/>
          </a:prstGeom>
          <a:gradFill>
            <a:gsLst>
              <a:gs pos="100000">
                <a:srgbClr val="FE4444">
                  <a:alpha val="61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0" y="2847340"/>
            <a:ext cx="26860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17.4M/22.8M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层荷花谷</a:t>
            </a:r>
            <a:r>
              <a:rPr lang="en-US" altLang="zh-CN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 </a:t>
            </a:r>
            <a:r>
              <a:rPr lang="zh-CN" altLang="en-US" sz="2400" b="1"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招商范围</a:t>
            </a:r>
            <a:endParaRPr lang="zh-CN" altLang="en-US" sz="2400" b="1"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0860" y="98425"/>
            <a:ext cx="2771775" cy="3035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390" y="1497965"/>
            <a:ext cx="2955925" cy="20840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22525" y="-890905"/>
            <a:ext cx="3315970" cy="6493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33705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22.8M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禁区外（出发公众）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graphicFrame>
        <p:nvGraphicFramePr>
          <p:cNvPr id="37" name="表格 36"/>
          <p:cNvGraphicFramePr/>
          <p:nvPr>
            <p:custDataLst>
              <p:tags r:id="rId4"/>
            </p:custDataLst>
          </p:nvPr>
        </p:nvGraphicFramePr>
        <p:xfrm>
          <a:off x="461645" y="4013200"/>
          <a:ext cx="9388475" cy="237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020"/>
                <a:gridCol w="1402715"/>
                <a:gridCol w="965200"/>
                <a:gridCol w="1588770"/>
                <a:gridCol w="925195"/>
                <a:gridCol w="962660"/>
                <a:gridCol w="1045210"/>
                <a:gridCol w="1068705"/>
              </a:tblGrid>
              <a:tr h="379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3956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标段二十二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H22.8-006-A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172.86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</a:rPr>
                        <a:t>中西式正餐、简餐、咖啡茶饮、甜品烘焙、特色小吃等品牌餐饮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566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50/150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0">
                          <a:latin typeface="仿宋" panose="02010609060101010101" charset="-122"/>
                          <a:ea typeface="仿宋" panose="02010609060101010101" charset="-122"/>
                        </a:rPr>
                        <a:t>22000（可改造）</a:t>
                      </a:r>
                      <a:endParaRPr lang="zh-CN" altLang="en-US" sz="1600" b="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3968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标段二十三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H22.8-006-B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165.6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标段二十四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H22.8-006-C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153.98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684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标段二十五</a:t>
                      </a:r>
                      <a:endParaRPr lang="zh-CN" altLang="en-US" sz="16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H22.8-006-D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仿宋" panose="02010609060101010101" charset="-122"/>
                        </a:rPr>
                        <a:t>186.93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仿宋" panose="02010609060101010101" charset="-122"/>
                      </a:endParaRPr>
                    </a:p>
                  </a:txBody>
                  <a:tcPr marL="12700" marR="12700" marT="12700" vert="horz"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任意多边形 5"/>
          <p:cNvSpPr/>
          <p:nvPr/>
        </p:nvSpPr>
        <p:spPr>
          <a:xfrm>
            <a:off x="1024255" y="1397635"/>
            <a:ext cx="1523365" cy="437515"/>
          </a:xfrm>
          <a:custGeom>
            <a:avLst/>
            <a:gdLst>
              <a:gd name="connisteX0" fmla="*/ 53975 w 1523365"/>
              <a:gd name="connsiteY0" fmla="*/ 156210 h 437515"/>
              <a:gd name="connisteX1" fmla="*/ 3810 w 1523365"/>
              <a:gd name="connsiteY1" fmla="*/ 187960 h 437515"/>
              <a:gd name="connisteX2" fmla="*/ 0 w 1523365"/>
              <a:gd name="connsiteY2" fmla="*/ 217805 h 437515"/>
              <a:gd name="connisteX3" fmla="*/ 77470 w 1523365"/>
              <a:gd name="connsiteY3" fmla="*/ 313690 h 437515"/>
              <a:gd name="connisteX4" fmla="*/ 135890 w 1523365"/>
              <a:gd name="connsiteY4" fmla="*/ 349885 h 437515"/>
              <a:gd name="connisteX5" fmla="*/ 241300 w 1523365"/>
              <a:gd name="connsiteY5" fmla="*/ 373380 h 437515"/>
              <a:gd name="connisteX6" fmla="*/ 546735 w 1523365"/>
              <a:gd name="connsiteY6" fmla="*/ 413385 h 437515"/>
              <a:gd name="connisteX7" fmla="*/ 806450 w 1523365"/>
              <a:gd name="connsiteY7" fmla="*/ 437515 h 437515"/>
              <a:gd name="connisteX8" fmla="*/ 896620 w 1523365"/>
              <a:gd name="connsiteY8" fmla="*/ 431800 h 437515"/>
              <a:gd name="connisteX9" fmla="*/ 912495 w 1523365"/>
              <a:gd name="connsiteY9" fmla="*/ 419735 h 437515"/>
              <a:gd name="connisteX10" fmla="*/ 914400 w 1523365"/>
              <a:gd name="connsiteY10" fmla="*/ 210185 h 437515"/>
              <a:gd name="connisteX11" fmla="*/ 956310 w 1523365"/>
              <a:gd name="connsiteY11" fmla="*/ 210185 h 437515"/>
              <a:gd name="connisteX12" fmla="*/ 952500 w 1523365"/>
              <a:gd name="connsiteY12" fmla="*/ 173990 h 437515"/>
              <a:gd name="connisteX13" fmla="*/ 1028065 w 1523365"/>
              <a:gd name="connsiteY13" fmla="*/ 175895 h 437515"/>
              <a:gd name="connisteX14" fmla="*/ 1026160 w 1523365"/>
              <a:gd name="connsiteY14" fmla="*/ 217805 h 437515"/>
              <a:gd name="connisteX15" fmla="*/ 1086485 w 1523365"/>
              <a:gd name="connsiteY15" fmla="*/ 217805 h 437515"/>
              <a:gd name="connisteX16" fmla="*/ 1092200 w 1523365"/>
              <a:gd name="connsiteY16" fmla="*/ 235585 h 437515"/>
              <a:gd name="connisteX17" fmla="*/ 1146175 w 1523365"/>
              <a:gd name="connsiteY17" fmla="*/ 238125 h 437515"/>
              <a:gd name="connisteX18" fmla="*/ 1146175 w 1523365"/>
              <a:gd name="connsiteY18" fmla="*/ 212090 h 437515"/>
              <a:gd name="connisteX19" fmla="*/ 1184275 w 1523365"/>
              <a:gd name="connsiteY19" fmla="*/ 210185 h 437515"/>
              <a:gd name="connisteX20" fmla="*/ 1179830 w 1523365"/>
              <a:gd name="connsiteY20" fmla="*/ 311785 h 437515"/>
              <a:gd name="connisteX21" fmla="*/ 1200150 w 1523365"/>
              <a:gd name="connsiteY21" fmla="*/ 337820 h 437515"/>
              <a:gd name="connisteX22" fmla="*/ 1257935 w 1523365"/>
              <a:gd name="connsiteY22" fmla="*/ 309880 h 437515"/>
              <a:gd name="connisteX23" fmla="*/ 1383665 w 1523365"/>
              <a:gd name="connsiteY23" fmla="*/ 233680 h 437515"/>
              <a:gd name="connisteX24" fmla="*/ 1499235 w 1523365"/>
              <a:gd name="connsiteY24" fmla="*/ 153670 h 437515"/>
              <a:gd name="connisteX25" fmla="*/ 1523365 w 1523365"/>
              <a:gd name="connsiteY25" fmla="*/ 118110 h 437515"/>
              <a:gd name="connisteX26" fmla="*/ 1441450 w 1523365"/>
              <a:gd name="connsiteY26" fmla="*/ 18415 h 437515"/>
              <a:gd name="connisteX27" fmla="*/ 1377950 w 1523365"/>
              <a:gd name="connsiteY27" fmla="*/ 0 h 437515"/>
              <a:gd name="connisteX28" fmla="*/ 1322070 w 1523365"/>
              <a:gd name="connsiteY28" fmla="*/ 15875 h 437515"/>
              <a:gd name="connisteX29" fmla="*/ 1256030 w 1523365"/>
              <a:gd name="connsiteY29" fmla="*/ 34290 h 437515"/>
              <a:gd name="connisteX30" fmla="*/ 1153795 w 1523365"/>
              <a:gd name="connsiteY30" fmla="*/ 52070 h 437515"/>
              <a:gd name="connisteX31" fmla="*/ 946150 w 1523365"/>
              <a:gd name="connsiteY31" fmla="*/ 92075 h 437515"/>
              <a:gd name="connisteX32" fmla="*/ 701040 w 1523365"/>
              <a:gd name="connsiteY32" fmla="*/ 123825 h 437515"/>
              <a:gd name="connisteX33" fmla="*/ 443230 w 1523365"/>
              <a:gd name="connsiteY33" fmla="*/ 142240 h 437515"/>
              <a:gd name="connisteX34" fmla="*/ 53975 w 1523365"/>
              <a:gd name="connsiteY34" fmla="*/ 156210 h 4375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</a:cxnLst>
            <a:rect l="l" t="t" r="r" b="b"/>
            <a:pathLst>
              <a:path w="1523365" h="437515">
                <a:moveTo>
                  <a:pt x="53975" y="156210"/>
                </a:moveTo>
                <a:lnTo>
                  <a:pt x="3810" y="187960"/>
                </a:lnTo>
                <a:lnTo>
                  <a:pt x="0" y="217805"/>
                </a:lnTo>
                <a:lnTo>
                  <a:pt x="77470" y="313690"/>
                </a:lnTo>
                <a:lnTo>
                  <a:pt x="135890" y="349885"/>
                </a:lnTo>
                <a:lnTo>
                  <a:pt x="241300" y="373380"/>
                </a:lnTo>
                <a:lnTo>
                  <a:pt x="546735" y="413385"/>
                </a:lnTo>
                <a:lnTo>
                  <a:pt x="806450" y="437515"/>
                </a:lnTo>
                <a:lnTo>
                  <a:pt x="896620" y="431800"/>
                </a:lnTo>
                <a:lnTo>
                  <a:pt x="912495" y="419735"/>
                </a:lnTo>
                <a:lnTo>
                  <a:pt x="914400" y="210185"/>
                </a:lnTo>
                <a:lnTo>
                  <a:pt x="956310" y="210185"/>
                </a:lnTo>
                <a:lnTo>
                  <a:pt x="952500" y="173990"/>
                </a:lnTo>
                <a:lnTo>
                  <a:pt x="1028065" y="175895"/>
                </a:lnTo>
                <a:lnTo>
                  <a:pt x="1026160" y="217805"/>
                </a:lnTo>
                <a:lnTo>
                  <a:pt x="1086485" y="217805"/>
                </a:lnTo>
                <a:lnTo>
                  <a:pt x="1092200" y="235585"/>
                </a:lnTo>
                <a:lnTo>
                  <a:pt x="1146175" y="238125"/>
                </a:lnTo>
                <a:lnTo>
                  <a:pt x="1146175" y="212090"/>
                </a:lnTo>
                <a:lnTo>
                  <a:pt x="1184275" y="210185"/>
                </a:lnTo>
                <a:lnTo>
                  <a:pt x="1179830" y="311785"/>
                </a:lnTo>
                <a:lnTo>
                  <a:pt x="1200150" y="337820"/>
                </a:lnTo>
                <a:lnTo>
                  <a:pt x="1257935" y="309880"/>
                </a:lnTo>
                <a:lnTo>
                  <a:pt x="1383665" y="233680"/>
                </a:lnTo>
                <a:lnTo>
                  <a:pt x="1499235" y="153670"/>
                </a:lnTo>
                <a:lnTo>
                  <a:pt x="1523365" y="118110"/>
                </a:lnTo>
                <a:lnTo>
                  <a:pt x="1441450" y="18415"/>
                </a:lnTo>
                <a:lnTo>
                  <a:pt x="1377950" y="0"/>
                </a:lnTo>
                <a:lnTo>
                  <a:pt x="1322070" y="15875"/>
                </a:lnTo>
                <a:lnTo>
                  <a:pt x="1256030" y="34290"/>
                </a:lnTo>
                <a:lnTo>
                  <a:pt x="1153795" y="52070"/>
                </a:lnTo>
                <a:lnTo>
                  <a:pt x="946150" y="92075"/>
                </a:lnTo>
                <a:lnTo>
                  <a:pt x="701040" y="123825"/>
                </a:lnTo>
                <a:lnTo>
                  <a:pt x="443230" y="142240"/>
                </a:lnTo>
                <a:lnTo>
                  <a:pt x="53975" y="156210"/>
                </a:lnTo>
                <a:close/>
              </a:path>
            </a:pathLst>
          </a:custGeom>
          <a:gradFill>
            <a:gsLst>
              <a:gs pos="100000">
                <a:srgbClr val="FE4444">
                  <a:alpha val="46000"/>
                </a:srgbClr>
              </a:gs>
              <a:gs pos="100000">
                <a:srgbClr val="832B2B"/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肘形连接符 8"/>
          <p:cNvCxnSpPr>
            <a:stCxn id="6" idx="8"/>
            <a:endCxn id="8" idx="0"/>
          </p:cNvCxnSpPr>
          <p:nvPr/>
        </p:nvCxnSpPr>
        <p:spPr>
          <a:xfrm>
            <a:off x="1920875" y="1829435"/>
            <a:ext cx="5406390" cy="627380"/>
          </a:xfrm>
          <a:prstGeom prst="bentConnector3">
            <a:avLst>
              <a:gd name="adj1" fmla="val 5580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7209790" y="43751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H22.8-006-A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801735" y="43751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H22.8-006-</a:t>
            </a:r>
            <a:r>
              <a:rPr lang="en-US" altLang="zh-CN"/>
              <a:t>B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7445375" y="357060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H22.8-006-</a:t>
            </a:r>
            <a:r>
              <a:rPr lang="en-US" altLang="zh-CN"/>
              <a:t>C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9420860" y="3570605"/>
            <a:ext cx="1591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H22.8-006-</a:t>
            </a:r>
            <a:r>
              <a:rPr lang="en-US" altLang="zh-CN"/>
              <a:t>D</a:t>
            </a:r>
            <a:endParaRPr lang="en-US" altLang="zh-CN"/>
          </a:p>
        </p:txBody>
      </p:sp>
      <p:cxnSp>
        <p:nvCxnSpPr>
          <p:cNvPr id="14" name="肘形连接符 13"/>
          <p:cNvCxnSpPr>
            <a:stCxn id="10" idx="2"/>
          </p:cNvCxnSpPr>
          <p:nvPr/>
        </p:nvCxnSpPr>
        <p:spPr>
          <a:xfrm rot="5400000">
            <a:off x="7130415" y="1592580"/>
            <a:ext cx="1662430" cy="889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stCxn id="11" idx="2"/>
          </p:cNvCxnSpPr>
          <p:nvPr/>
        </p:nvCxnSpPr>
        <p:spPr>
          <a:xfrm rot="5400000">
            <a:off x="8260080" y="1079500"/>
            <a:ext cx="1612265" cy="1063625"/>
          </a:xfrm>
          <a:prstGeom prst="bentConnector3">
            <a:avLst>
              <a:gd name="adj1" fmla="val 50020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连接符 15"/>
          <p:cNvCxnSpPr>
            <a:stCxn id="12" idx="0"/>
          </p:cNvCxnSpPr>
          <p:nvPr/>
        </p:nvCxnSpPr>
        <p:spPr>
          <a:xfrm rot="16200000">
            <a:off x="8035925" y="2723515"/>
            <a:ext cx="1052830" cy="641350"/>
          </a:xfrm>
          <a:prstGeom prst="bentConnector3">
            <a:avLst>
              <a:gd name="adj1" fmla="val 24427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/>
          <p:nvPr/>
        </p:nvCxnSpPr>
        <p:spPr>
          <a:xfrm rot="16200000" flipV="1">
            <a:off x="9455150" y="2820670"/>
            <a:ext cx="1223645" cy="299085"/>
          </a:xfrm>
          <a:prstGeom prst="bentConnector3">
            <a:avLst>
              <a:gd name="adj1" fmla="val 49974"/>
            </a:avLst>
          </a:prstGeom>
          <a:ln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312545" y="-618490"/>
            <a:ext cx="4064000" cy="634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995" y="953135"/>
            <a:ext cx="1822450" cy="22923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985" y="124460"/>
            <a:ext cx="4337050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主楼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17.4M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商业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-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小标宋简体" panose="02000000000000000000" charset="-122"/>
                <a:ea typeface="方正小标宋简体" panose="02000000000000000000" charset="-122"/>
                <a:cs typeface="方正小标宋简体" panose="02000000000000000000" charset="-122"/>
              </a:rPr>
              <a:t>禁区外（出发公众）</a:t>
            </a:r>
            <a:endParaRPr lang="zh-CN" altLang="en-US" sz="2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小标宋简体" panose="02000000000000000000" charset="-122"/>
              <a:ea typeface="方正小标宋简体" panose="02000000000000000000" charset="-122"/>
              <a:cs typeface="方正小标宋简体" panose="02000000000000000000" charset="-122"/>
            </a:endParaRPr>
          </a:p>
        </p:txBody>
      </p:sp>
      <p:graphicFrame>
        <p:nvGraphicFramePr>
          <p:cNvPr id="37" name="表格 36"/>
          <p:cNvGraphicFramePr/>
          <p:nvPr>
            <p:custDataLst>
              <p:tags r:id="rId3"/>
            </p:custDataLst>
          </p:nvPr>
        </p:nvGraphicFramePr>
        <p:xfrm>
          <a:off x="171450" y="4351020"/>
          <a:ext cx="8534400" cy="2038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  <a:gridCol w="1066800"/>
                <a:gridCol w="1665605"/>
                <a:gridCol w="911860"/>
                <a:gridCol w="886460"/>
                <a:gridCol w="935355"/>
                <a:gridCol w="93472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标段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编号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面积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solidFill>
                            <a:srgbClr val="FF0000"/>
                          </a:solidFill>
                          <a:latin typeface="方正小标宋简体" panose="02000000000000000000" charset="-122"/>
                          <a:ea typeface="方正小标宋简体" panose="02000000000000000000" charset="-122"/>
                          <a:sym typeface="+mn-ea"/>
                        </a:rPr>
                        <a:t>经营范围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强电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上下水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方正小标宋简体" panose="02000000000000000000" charset="-122"/>
                          <a:ea typeface="方正小标宋简体" panose="02000000000000000000" charset="-122"/>
                        </a:rPr>
                        <a:t>排烟</a:t>
                      </a: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方正小标宋简体" panose="02000000000000000000" charset="-122"/>
                        <a:ea typeface="方正小标宋简体" panose="02000000000000000000" charset="-122"/>
                      </a:endParaRPr>
                    </a:p>
                  </a:txBody>
                  <a:tcPr anchor="ctr" anchorCtr="0"/>
                </a:tc>
              </a:tr>
              <a:tr h="334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标段二十六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H17.4-042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221.3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品牌零售、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</a:rPr>
                        <a:t>医药老字号（药妆）、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微软雅黑" panose="020B0503020204020204" charset="-122"/>
                        </a:rPr>
                        <a:t>文创集合（包含书类，不含丝绸特产）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标段二十七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H17.4-051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167.3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标段二十八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H17.4-052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44.9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45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标段二十九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H17.4-053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123.9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30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  <a:tr h="334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标段三十</a:t>
                      </a:r>
                      <a:endParaRPr lang="zh-CN" altLang="en-US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  <a:sym typeface="+mn-ea"/>
                        </a:rPr>
                        <a:t>H17.4-054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>
                          <a:latin typeface="仿宋" panose="02010609060101010101" charset="-122"/>
                          <a:ea typeface="仿宋" panose="02010609060101010101" charset="-122"/>
                        </a:rPr>
                        <a:t>79.7</a:t>
                      </a:r>
                      <a:endParaRPr lang="en-US" altLang="zh-CN" sz="1200" b="1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 vMerge="1"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25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仿宋" panose="02010609060101010101" charset="-122"/>
                          <a:ea typeface="仿宋" panose="02010609060101010101" charset="-122"/>
                        </a:rPr>
                        <a:t>/</a:t>
                      </a:r>
                      <a:endParaRPr lang="en-US" altLang="zh-CN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200"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anchor="ctr" anchorCtr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310,&quot;width&quot;:11080}"/>
</p:tagLst>
</file>

<file path=ppt/tags/tag10.xml><?xml version="1.0" encoding="utf-8"?>
<p:tagLst xmlns:p="http://schemas.openxmlformats.org/presentationml/2006/main">
  <p:tag name="KSO_WM_UNIT_PLACING_PICTURE_USER_VIEWPORT" val="{&quot;height&quot;:7310,&quot;width&quot;:11080}"/>
</p:tagLst>
</file>

<file path=ppt/tags/tag11.xml><?xml version="1.0" encoding="utf-8"?>
<p:tagLst xmlns:p="http://schemas.openxmlformats.org/presentationml/2006/main">
  <p:tag name="KSO_WM_UNIT_TABLE_BEAUTIFY" val="smartTable{0fd7601b-bd2f-4f73-ae9c-84d98dde1bcd}"/>
</p:tagLst>
</file>

<file path=ppt/tags/tag12.xml><?xml version="1.0" encoding="utf-8"?>
<p:tagLst xmlns:p="http://schemas.openxmlformats.org/presentationml/2006/main">
  <p:tag name="KSO_WM_UNIT_TABLE_BEAUTIFY" val="smartTable{0fd7601b-bd2f-4f73-ae9c-84d98dde1bcd}"/>
</p:tagLst>
</file>

<file path=ppt/tags/tag13.xml><?xml version="1.0" encoding="utf-8"?>
<p:tagLst xmlns:p="http://schemas.openxmlformats.org/presentationml/2006/main">
  <p:tag name="KSO_WM_UNIT_TABLE_BEAUTIFY" val="smartTable{0fd7601b-bd2f-4f73-ae9c-84d98dde1bcd}"/>
</p:tagLst>
</file>

<file path=ppt/tags/tag2.xml><?xml version="1.0" encoding="utf-8"?>
<p:tagLst xmlns:p="http://schemas.openxmlformats.org/presentationml/2006/main">
  <p:tag name="KSO_WM_UNIT_TABLE_BEAUTIFY" val="smartTable{b1745a70-dc21-4597-9681-0532a8c98278}"/>
  <p:tag name="TABLE_ENDDRAG_ORIGIN_RECT" val="672*174"/>
  <p:tag name="TABLE_ENDDRAG_RECT" val="32*322*672*174"/>
</p:tagLst>
</file>

<file path=ppt/tags/tag3.xml><?xml version="1.0" encoding="utf-8"?>
<p:tagLst xmlns:p="http://schemas.openxmlformats.org/presentationml/2006/main">
  <p:tag name="KSO_WM_UNIT_PLACING_PICTURE_USER_VIEWPORT" val="{&quot;height&quot;:6490,&quot;width&quot;:13440}"/>
</p:tagLst>
</file>

<file path=ppt/tags/tag4.xml><?xml version="1.0" encoding="utf-8"?>
<p:tagLst xmlns:p="http://schemas.openxmlformats.org/presentationml/2006/main">
  <p:tag name="KSO_WM_UNIT_TABLE_BEAUTIFY" val="smartTable{b1745a70-dc21-4597-9681-0532a8c98278}"/>
  <p:tag name="TABLE_ENDDRAG_ORIGIN_RECT" val="672*184"/>
  <p:tag name="TABLE_ENDDRAG_RECT" val="32*322*672*184"/>
</p:tagLst>
</file>

<file path=ppt/tags/tag5.xml><?xml version="1.0" encoding="utf-8"?>
<p:tagLst xmlns:p="http://schemas.openxmlformats.org/presentationml/2006/main">
  <p:tag name="KSO_WM_UNIT_PLACING_PICTURE_USER_VIEWPORT" val="{&quot;height&quot;:6490,&quot;width&quot;:13440}"/>
</p:tagLst>
</file>

<file path=ppt/tags/tag6.xml><?xml version="1.0" encoding="utf-8"?>
<p:tagLst xmlns:p="http://schemas.openxmlformats.org/presentationml/2006/main">
  <p:tag name="KSO_WM_UNIT_TABLE_BEAUTIFY" val="smartTable{b1745a70-dc21-4597-9681-0532a8c98278}"/>
  <p:tag name="TABLE_ENDDRAG_ORIGIN_RECT" val="672*174"/>
  <p:tag name="TABLE_ENDDRAG_RECT" val="32*322*672*174"/>
</p:tagLst>
</file>

<file path=ppt/tags/tag7.xml><?xml version="1.0" encoding="utf-8"?>
<p:tagLst xmlns:p="http://schemas.openxmlformats.org/presentationml/2006/main">
  <p:tag name="KSO_WM_UNIT_TABLE_BEAUTIFY" val="smartTable{b1745a70-dc21-4597-9681-0532a8c98278}"/>
  <p:tag name="TABLE_ENDDRAG_ORIGIN_RECT" val="672*175"/>
  <p:tag name="TABLE_ENDDRAG_RECT" val="276*303*672*175"/>
</p:tagLst>
</file>

<file path=ppt/tags/tag8.xml><?xml version="1.0" encoding="utf-8"?>
<p:tagLst xmlns:p="http://schemas.openxmlformats.org/presentationml/2006/main">
  <p:tag name="KSO_WM_UNIT_TABLE_BEAUTIFY" val="smartTable{b1745a70-dc21-4597-9681-0532a8c98278}"/>
  <p:tag name="TABLE_ENDDRAG_ORIGIN_RECT" val="739*187"/>
  <p:tag name="TABLE_ENDDRAG_RECT" val="36*316*739*187"/>
</p:tagLst>
</file>

<file path=ppt/tags/tag9.xml><?xml version="1.0" encoding="utf-8"?>
<p:tagLst xmlns:p="http://schemas.openxmlformats.org/presentationml/2006/main">
  <p:tag name="KSO_WM_UNIT_TABLE_BEAUTIFY" val="smartTable{0e9bd952-9248-4d95-b5bd-05fee59f89b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3252</Words>
  <Application>WPS 演示</Application>
  <PresentationFormat>宽屏</PresentationFormat>
  <Paragraphs>1034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方正小标宋简体</vt:lpstr>
      <vt:lpstr>仿宋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叶方永</cp:lastModifiedBy>
  <cp:revision>94</cp:revision>
  <dcterms:created xsi:type="dcterms:W3CDTF">2021-10-06T14:04:00Z</dcterms:created>
  <dcterms:modified xsi:type="dcterms:W3CDTF">2021-12-04T08:11:02Z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74E2FBE0BCEC48DA96ED9891783810BA</vt:lpwstr>
  </property>
  <property fmtid="{D5CDD505-2E9C-101B-9397-08002B2CF9AE}" pid="3" name="KSOProductBuildVer">
    <vt:lpwstr>2052-10.8.0.5838</vt:lpwstr>
  </property>
</Properties>
</file>